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2"/>
  </p:notesMasterIdLst>
  <p:handoutMasterIdLst>
    <p:handoutMasterId r:id="rId33"/>
  </p:handoutMasterIdLst>
  <p:sldIdLst>
    <p:sldId id="260" r:id="rId2"/>
    <p:sldId id="287" r:id="rId3"/>
    <p:sldId id="271" r:id="rId4"/>
    <p:sldId id="288" r:id="rId5"/>
    <p:sldId id="291" r:id="rId6"/>
    <p:sldId id="289" r:id="rId7"/>
    <p:sldId id="290" r:id="rId8"/>
    <p:sldId id="292" r:id="rId9"/>
    <p:sldId id="294" r:id="rId10"/>
    <p:sldId id="293" r:id="rId11"/>
    <p:sldId id="295" r:id="rId12"/>
    <p:sldId id="276" r:id="rId13"/>
    <p:sldId id="285" r:id="rId14"/>
    <p:sldId id="281" r:id="rId15"/>
    <p:sldId id="278" r:id="rId16"/>
    <p:sldId id="279" r:id="rId17"/>
    <p:sldId id="275" r:id="rId18"/>
    <p:sldId id="280" r:id="rId19"/>
    <p:sldId id="302" r:id="rId20"/>
    <p:sldId id="303" r:id="rId21"/>
    <p:sldId id="300" r:id="rId22"/>
    <p:sldId id="298" r:id="rId23"/>
    <p:sldId id="299" r:id="rId24"/>
    <p:sldId id="283" r:id="rId25"/>
    <p:sldId id="301" r:id="rId26"/>
    <p:sldId id="304" r:id="rId27"/>
    <p:sldId id="297" r:id="rId28"/>
    <p:sldId id="272" r:id="rId29"/>
    <p:sldId id="305" r:id="rId30"/>
    <p:sldId id="277" r:id="rId3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9500"/>
    <a:srgbClr val="820150"/>
    <a:srgbClr val="F4AA00"/>
    <a:srgbClr val="C8722E"/>
    <a:srgbClr val="BE0F34"/>
    <a:srgbClr val="000000"/>
    <a:srgbClr val="A63F1E"/>
    <a:srgbClr val="007836"/>
    <a:srgbClr val="502D7F"/>
    <a:srgbClr val="003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26" autoAdjust="0"/>
    <p:restoredTop sz="79114"/>
  </p:normalViewPr>
  <p:slideViewPr>
    <p:cSldViewPr snapToGrid="0" snapToObjects="1">
      <p:cViewPr varScale="1">
        <p:scale>
          <a:sx n="70" d="100"/>
          <a:sy n="70" d="100"/>
        </p:scale>
        <p:origin x="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classification w/out representation</a:t>
            </a:r>
          </a:p>
          <a:p>
            <a:r>
              <a:rPr lang="en-US" dirty="0"/>
              <a:t>What is CHISSL</a:t>
            </a:r>
          </a:p>
          <a:p>
            <a:r>
              <a:rPr lang="en-US" dirty="0"/>
              <a:t>What is interactive machine learning?</a:t>
            </a:r>
          </a:p>
          <a:p>
            <a:r>
              <a:rPr lang="en-US" dirty="0"/>
              <a:t>What do I mean by scale (visible, fast interaction, many users simultaneously)?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Against label propagation</a:t>
            </a:r>
          </a:p>
          <a:p>
            <a:r>
              <a:rPr lang="en-US" dirty="0"/>
              <a:t>U: Uniform</a:t>
            </a:r>
          </a:p>
          <a:p>
            <a:r>
              <a:rPr lang="en-US" dirty="0"/>
              <a:t>CD Centroid distance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green and white are good</a:t>
            </a:r>
          </a:p>
          <a:p>
            <a:endParaRPr lang="en-US" dirty="0"/>
          </a:p>
          <a:p>
            <a:r>
              <a:rPr lang="en-US" dirty="0"/>
              <a:t>We suck at text</a:t>
            </a:r>
          </a:p>
          <a:p>
            <a:r>
              <a:rPr lang="en-US" dirty="0"/>
              <a:t>We’re way better than supervised, so everything compares against semi-supervised, e.g., label propagation.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50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Area between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5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Against label propagation</a:t>
            </a:r>
          </a:p>
          <a:p>
            <a:r>
              <a:rPr lang="en-US" dirty="0"/>
              <a:t>U: Uniform</a:t>
            </a:r>
          </a:p>
          <a:p>
            <a:r>
              <a:rPr lang="en-US" dirty="0"/>
              <a:t>CD: Centroid Distance</a:t>
            </a:r>
          </a:p>
          <a:p>
            <a:r>
              <a:rPr lang="en-US" dirty="0"/>
              <a:t>U: Uncertainty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5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1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more advanced features in CHISSL.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 away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35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future work: ensembles &amp; annotator agreement</a:t>
            </a:r>
          </a:p>
          <a:p>
            <a:r>
              <a:rPr lang="en-US" dirty="0"/>
              <a:t>Thank Emily Saldanha &amp; Svitlana </a:t>
            </a:r>
            <a:r>
              <a:rPr lang="en-US" dirty="0" err="1"/>
              <a:t>Volkova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4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7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1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2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5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one model to guess the labels, then train another model on those labels—that’s crazy pants!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3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9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FF5D29-194F-0D4E-93D4-6C0E6D126876}"/>
              </a:ext>
            </a:extLst>
          </p:cNvPr>
          <p:cNvSpPr/>
          <p:nvPr userDrawn="1"/>
        </p:nvSpPr>
        <p:spPr>
          <a:xfrm>
            <a:off x="914400" y="4114800"/>
            <a:ext cx="5486400" cy="41116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September 9, 2019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CABD1D-9D23-704B-AAFA-BE17533011FD}"/>
              </a:ext>
            </a:extLst>
          </p:cNvPr>
          <p:cNvSpPr/>
          <p:nvPr userDrawn="1"/>
        </p:nvSpPr>
        <p:spPr>
          <a:xfrm>
            <a:off x="914400" y="4114800"/>
            <a:ext cx="13716000" cy="41116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1F1C8-CA51-B146-AAF0-C8729C5A986B}"/>
              </a:ext>
            </a:extLst>
          </p:cNvPr>
          <p:cNvSpPr/>
          <p:nvPr userDrawn="1"/>
        </p:nvSpPr>
        <p:spPr>
          <a:xfrm>
            <a:off x="914400" y="4114800"/>
            <a:ext cx="13716000" cy="41116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D790C0-D021-9C46-BAAF-5E85E7CAF45D}"/>
              </a:ext>
            </a:extLst>
          </p:cNvPr>
          <p:cNvSpPr/>
          <p:nvPr userDrawn="1"/>
        </p:nvSpPr>
        <p:spPr>
          <a:xfrm>
            <a:off x="914400" y="4114800"/>
            <a:ext cx="13716000" cy="41116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8BA96C-BC26-9A4F-A261-AC6CF58759DD}"/>
              </a:ext>
            </a:extLst>
          </p:cNvPr>
          <p:cNvSpPr/>
          <p:nvPr userDrawn="1"/>
        </p:nvSpPr>
        <p:spPr>
          <a:xfrm>
            <a:off x="914400" y="4114800"/>
            <a:ext cx="13716000" cy="41116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77B23C-9F81-7745-BF43-C02DABDB4E97}"/>
              </a:ext>
            </a:extLst>
          </p:cNvPr>
          <p:cNvSpPr/>
          <p:nvPr userDrawn="1"/>
        </p:nvSpPr>
        <p:spPr>
          <a:xfrm>
            <a:off x="914400" y="4114800"/>
            <a:ext cx="13716000" cy="41116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7C1F30-29AC-6D45-85A1-3D59CD447F0C}"/>
              </a:ext>
            </a:extLst>
          </p:cNvPr>
          <p:cNvSpPr/>
          <p:nvPr userDrawn="1"/>
        </p:nvSpPr>
        <p:spPr>
          <a:xfrm>
            <a:off x="914400" y="4114800"/>
            <a:ext cx="13716000" cy="41116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FFB3C-6929-7E4F-9F30-70CFCDB6237D}"/>
              </a:ext>
            </a:extLst>
          </p:cNvPr>
          <p:cNvSpPr/>
          <p:nvPr userDrawn="1"/>
        </p:nvSpPr>
        <p:spPr>
          <a:xfrm>
            <a:off x="914400" y="4114800"/>
            <a:ext cx="13716000" cy="41116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663BFB-1B08-8447-8BF4-632DB136E9DD}"/>
              </a:ext>
            </a:extLst>
          </p:cNvPr>
          <p:cNvSpPr/>
          <p:nvPr userDrawn="1"/>
        </p:nvSpPr>
        <p:spPr>
          <a:xfrm>
            <a:off x="914400" y="4114800"/>
            <a:ext cx="5486400" cy="41116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FAE80-6701-4C4B-BAFD-644836695321}"/>
              </a:ext>
            </a:extLst>
          </p:cNvPr>
          <p:cNvSpPr/>
          <p:nvPr userDrawn="1"/>
        </p:nvSpPr>
        <p:spPr>
          <a:xfrm>
            <a:off x="0" y="4121063"/>
            <a:ext cx="14630400" cy="41116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F7FEE2-C948-2D41-AD58-D5806046A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530" y="1783114"/>
            <a:ext cx="5123329" cy="1828800"/>
          </a:xfrm>
        </p:spPr>
        <p:txBody>
          <a:bodyPr/>
          <a:lstStyle/>
          <a:p>
            <a:r>
              <a:rPr lang="en-US" sz="3200" dirty="0"/>
              <a:t>Towards Rapid Interactive Machine Learning: </a:t>
            </a:r>
            <a:r>
              <a:rPr lang="en-US" sz="3200" b="0" dirty="0"/>
              <a:t>Classification without Representation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F34075-6E62-1E48-BC7D-74C53ED11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817" y="4114800"/>
            <a:ext cx="4572000" cy="1037827"/>
          </a:xfrm>
        </p:spPr>
        <p:txBody>
          <a:bodyPr/>
          <a:lstStyle/>
          <a:p>
            <a:r>
              <a:rPr lang="en-US" dirty="0"/>
              <a:t>Dustin Arendt</a:t>
            </a:r>
            <a:r>
              <a:rPr lang="en-US" baseline="30000" dirty="0"/>
              <a:t>1</a:t>
            </a:r>
          </a:p>
          <a:p>
            <a:r>
              <a:rPr lang="en-US" b="0" dirty="0"/>
              <a:t>Emily Saldanha</a:t>
            </a:r>
            <a:r>
              <a:rPr lang="en-US" b="0" baseline="30000" dirty="0"/>
              <a:t>1</a:t>
            </a:r>
            <a:r>
              <a:rPr lang="en-US" b="0" dirty="0"/>
              <a:t>, Ryan Wesslen</a:t>
            </a:r>
            <a:r>
              <a:rPr lang="en-US" b="0" baseline="30000" dirty="0"/>
              <a:t>2</a:t>
            </a:r>
            <a:r>
              <a:rPr lang="en-US" b="0" dirty="0"/>
              <a:t>,</a:t>
            </a:r>
          </a:p>
          <a:p>
            <a:r>
              <a:rPr lang="en-US" b="0" dirty="0"/>
              <a:t>Svitlana Volkova</a:t>
            </a:r>
            <a:r>
              <a:rPr lang="en-US" b="0" baseline="30000" dirty="0"/>
              <a:t>1</a:t>
            </a:r>
            <a:r>
              <a:rPr lang="en-US" b="0" dirty="0"/>
              <a:t>,</a:t>
            </a:r>
            <a:r>
              <a:rPr lang="en-US" b="0" baseline="30000" dirty="0"/>
              <a:t> </a:t>
            </a:r>
            <a:r>
              <a:rPr lang="en-US" b="0" dirty="0" err="1"/>
              <a:t>Wenwen</a:t>
            </a:r>
            <a:r>
              <a:rPr lang="en-US" b="0" dirty="0"/>
              <a:t> Dou</a:t>
            </a:r>
            <a:r>
              <a:rPr lang="en-US" b="0" baseline="30000" dirty="0"/>
              <a:t>2</a:t>
            </a:r>
            <a:endParaRPr lang="en-US" b="0" dirty="0"/>
          </a:p>
          <a:p>
            <a:endParaRPr lang="en-US" b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43D1BC-29DB-9F45-9420-6C12E240FE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8817" y="5532086"/>
            <a:ext cx="4572000" cy="1426466"/>
          </a:xfrm>
        </p:spPr>
        <p:txBody>
          <a:bodyPr/>
          <a:lstStyle/>
          <a:p>
            <a:r>
              <a:rPr lang="en-US" dirty="0"/>
              <a:t>Presented at ACM IUI 2019, March 19, 2019</a:t>
            </a:r>
          </a:p>
          <a:p>
            <a:endParaRPr lang="en-US" dirty="0"/>
          </a:p>
          <a:p>
            <a:pPr algn="l"/>
            <a:r>
              <a:rPr lang="en-US" dirty="0"/>
              <a:t>1: Pacific Northwest National Laboratory</a:t>
            </a:r>
          </a:p>
          <a:p>
            <a:pPr algn="l"/>
            <a:r>
              <a:rPr lang="en-US" dirty="0"/>
              <a:t>2: University of North Carolina at Charlotte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13E40-9DAC-C842-BC5B-54062EB0F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5D48D4-2753-9D49-B7C0-63513630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1529088" cy="1310979"/>
          </a:xfrm>
        </p:spPr>
        <p:txBody>
          <a:bodyPr/>
          <a:lstStyle/>
          <a:p>
            <a:r>
              <a:rPr lang="en-US" dirty="0"/>
              <a:t>CHISSL Induction: </a:t>
            </a:r>
            <a:r>
              <a:rPr lang="en-US" b="0" dirty="0"/>
              <a:t>“I can’t believe this actually worked”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DAB0BB-0824-3E4F-94B0-1DDBB8C5A3D7}"/>
              </a:ext>
            </a:extLst>
          </p:cNvPr>
          <p:cNvGrpSpPr/>
          <p:nvPr/>
        </p:nvGrpSpPr>
        <p:grpSpPr>
          <a:xfrm>
            <a:off x="1716764" y="2720841"/>
            <a:ext cx="1775012" cy="4985862"/>
            <a:chOff x="6427693" y="2993108"/>
            <a:chExt cx="1775012" cy="498586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2C4CDB6-8C5A-5C47-B5ED-B0ACF006EEDC}"/>
                </a:ext>
              </a:extLst>
            </p:cNvPr>
            <p:cNvSpPr/>
            <p:nvPr/>
          </p:nvSpPr>
          <p:spPr>
            <a:xfrm>
              <a:off x="6427694" y="2993108"/>
              <a:ext cx="1775011" cy="1745121"/>
            </a:xfrm>
            <a:prstGeom prst="roundRect">
              <a:avLst/>
            </a:prstGeom>
            <a:solidFill>
              <a:srgbClr val="F4A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Labeled Data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D73A6C8-1E66-7144-AA49-D3B7E746EB1C}"/>
                </a:ext>
              </a:extLst>
            </p:cNvPr>
            <p:cNvSpPr/>
            <p:nvPr/>
          </p:nvSpPr>
          <p:spPr>
            <a:xfrm>
              <a:off x="6427693" y="5202908"/>
              <a:ext cx="1775011" cy="2776062"/>
            </a:xfrm>
            <a:prstGeom prst="roundRect">
              <a:avLst/>
            </a:prstGeom>
            <a:solidFill>
              <a:srgbClr val="F4A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Unlabeled Data</a:t>
              </a: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C5D930-639E-0C41-84A1-008F37291DBA}"/>
              </a:ext>
            </a:extLst>
          </p:cNvPr>
          <p:cNvSpPr/>
          <p:nvPr/>
        </p:nvSpPr>
        <p:spPr>
          <a:xfrm>
            <a:off x="6033854" y="2783476"/>
            <a:ext cx="497359" cy="1745121"/>
          </a:xfrm>
          <a:prstGeom prst="roundRect">
            <a:avLst>
              <a:gd name="adj" fmla="val 41000"/>
            </a:avLst>
          </a:prstGeom>
          <a:solidFill>
            <a:srgbClr val="71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70679D-8FC2-F64E-A9C5-6F1A2D6A47D8}"/>
              </a:ext>
            </a:extLst>
          </p:cNvPr>
          <p:cNvSpPr/>
          <p:nvPr/>
        </p:nvSpPr>
        <p:spPr>
          <a:xfrm>
            <a:off x="6049364" y="4910338"/>
            <a:ext cx="497359" cy="2776062"/>
          </a:xfrm>
          <a:prstGeom prst="roundRect">
            <a:avLst>
              <a:gd name="adj" fmla="val 41000"/>
            </a:avLst>
          </a:prstGeom>
          <a:solidFill>
            <a:srgbClr val="719500">
              <a:alpha val="50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BCA6559-DE07-1047-A8C4-BD0F774FE67A}"/>
              </a:ext>
            </a:extLst>
          </p:cNvPr>
          <p:cNvSpPr/>
          <p:nvPr/>
        </p:nvSpPr>
        <p:spPr>
          <a:xfrm rot="2843835">
            <a:off x="5562354" y="4554308"/>
            <a:ext cx="484094" cy="430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101188-CEED-C749-A9A8-A316F1C7D2BC}"/>
              </a:ext>
            </a:extLst>
          </p:cNvPr>
          <p:cNvSpPr/>
          <p:nvPr/>
        </p:nvSpPr>
        <p:spPr>
          <a:xfrm>
            <a:off x="4875861" y="2776415"/>
            <a:ext cx="512869" cy="4945257"/>
          </a:xfrm>
          <a:prstGeom prst="roundRect">
            <a:avLst>
              <a:gd name="adj" fmla="val 25014"/>
            </a:avLst>
          </a:prstGeom>
          <a:solidFill>
            <a:srgbClr val="820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!!!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7842867-EF08-014F-A107-F3BAD1FFEC3C}"/>
              </a:ext>
            </a:extLst>
          </p:cNvPr>
          <p:cNvSpPr/>
          <p:nvPr/>
        </p:nvSpPr>
        <p:spPr>
          <a:xfrm>
            <a:off x="3891187" y="4480033"/>
            <a:ext cx="484094" cy="430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20B727-676F-B541-BE95-9D01D9823FEF}"/>
              </a:ext>
            </a:extLst>
          </p:cNvPr>
          <p:cNvSpPr txBox="1"/>
          <p:nvPr/>
        </p:nvSpPr>
        <p:spPr>
          <a:xfrm>
            <a:off x="3169884" y="1788660"/>
            <a:ext cx="161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Training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0A6F4E-F99E-9441-B468-1B23692EB081}"/>
              </a:ext>
            </a:extLst>
          </p:cNvPr>
          <p:cNvSpPr/>
          <p:nvPr/>
        </p:nvSpPr>
        <p:spPr>
          <a:xfrm>
            <a:off x="1398493" y="2541494"/>
            <a:ext cx="5553635" cy="5392269"/>
          </a:xfrm>
          <a:prstGeom prst="roundRect">
            <a:avLst>
              <a:gd name="adj" fmla="val 10119"/>
            </a:avLst>
          </a:prstGeom>
          <a:noFill/>
          <a:ln w="508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C82260-4F1C-EC45-9326-B335E26695E3}"/>
              </a:ext>
            </a:extLst>
          </p:cNvPr>
          <p:cNvGrpSpPr/>
          <p:nvPr/>
        </p:nvGrpSpPr>
        <p:grpSpPr>
          <a:xfrm>
            <a:off x="7610602" y="1788660"/>
            <a:ext cx="6683621" cy="5041494"/>
            <a:chOff x="7610602" y="1788660"/>
            <a:chExt cx="6683621" cy="504149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FE1D074-67D7-4246-A361-C948E530C4C1}"/>
                </a:ext>
              </a:extLst>
            </p:cNvPr>
            <p:cNvSpPr/>
            <p:nvPr/>
          </p:nvSpPr>
          <p:spPr>
            <a:xfrm>
              <a:off x="8704900" y="2684866"/>
              <a:ext cx="1775011" cy="4145288"/>
            </a:xfrm>
            <a:prstGeom prst="roundRect">
              <a:avLst/>
            </a:prstGeom>
            <a:solidFill>
              <a:srgbClr val="F4A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New 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A312F1-D500-AF41-B8C1-2C5B803B035D}"/>
                </a:ext>
              </a:extLst>
            </p:cNvPr>
            <p:cNvSpPr txBox="1"/>
            <p:nvPr/>
          </p:nvSpPr>
          <p:spPr>
            <a:xfrm>
              <a:off x="9513861" y="1788660"/>
              <a:ext cx="2765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After Training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75F52FD-92AC-914D-B784-B6560EC4AF79}"/>
                </a:ext>
              </a:extLst>
            </p:cNvPr>
            <p:cNvSpPr/>
            <p:nvPr/>
          </p:nvSpPr>
          <p:spPr>
            <a:xfrm>
              <a:off x="11797335" y="2684866"/>
              <a:ext cx="497359" cy="4145288"/>
            </a:xfrm>
            <a:prstGeom prst="roundRect">
              <a:avLst>
                <a:gd name="adj" fmla="val 41000"/>
              </a:avLst>
            </a:prstGeom>
            <a:solidFill>
              <a:srgbClr val="719500">
                <a:alpha val="50000"/>
              </a:srgbClr>
            </a:solidFill>
            <a:ln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7A2EB64-5064-0742-8F8F-02DB8519B0EA}"/>
                </a:ext>
              </a:extLst>
            </p:cNvPr>
            <p:cNvSpPr/>
            <p:nvPr/>
          </p:nvSpPr>
          <p:spPr>
            <a:xfrm>
              <a:off x="10896576" y="4568316"/>
              <a:ext cx="484094" cy="4303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1177E8-E5F5-0F4C-BBE3-0CE2B2F27484}"/>
                </a:ext>
              </a:extLst>
            </p:cNvPr>
            <p:cNvSpPr txBox="1"/>
            <p:nvPr/>
          </p:nvSpPr>
          <p:spPr>
            <a:xfrm>
              <a:off x="12511391" y="4212745"/>
              <a:ext cx="178283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model guesses these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88651DD2-2AA7-3C4A-9BF5-EC9BB4749599}"/>
                </a:ext>
              </a:extLst>
            </p:cNvPr>
            <p:cNvSpPr/>
            <p:nvPr/>
          </p:nvSpPr>
          <p:spPr>
            <a:xfrm>
              <a:off x="7610602" y="4554307"/>
              <a:ext cx="484094" cy="4303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97FC91-DAB9-F742-BAFB-8CDDCCE0B6B9}"/>
              </a:ext>
            </a:extLst>
          </p:cNvPr>
          <p:cNvSpPr txBox="1"/>
          <p:nvPr/>
        </p:nvSpPr>
        <p:spPr>
          <a:xfrm>
            <a:off x="7116506" y="7328138"/>
            <a:ext cx="761298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also: High-Fidelity Image Generation With Fewer Labels</a:t>
            </a:r>
          </a:p>
          <a:p>
            <a:r>
              <a:rPr lang="en-US" dirty="0"/>
              <a:t>	  https://</a:t>
            </a:r>
            <a:r>
              <a:rPr lang="en-US" dirty="0" err="1"/>
              <a:t>arxiv.org</a:t>
            </a:r>
            <a:r>
              <a:rPr lang="en-US" dirty="0"/>
              <a:t>/pdf/1903.02271.pdf</a:t>
            </a:r>
          </a:p>
        </p:txBody>
      </p:sp>
    </p:spTree>
    <p:extLst>
      <p:ext uri="{BB962C8B-B14F-4D97-AF65-F5344CB8AC3E}">
        <p14:creationId xmlns:p14="http://schemas.microsoft.com/office/powerpoint/2010/main" val="42720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DA58E-58D6-ED43-9B1B-4F426B30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94C5-ABEA-B948-B288-C36AC9E2AE16}"/>
              </a:ext>
            </a:extLst>
          </p:cNvPr>
          <p:cNvSpPr txBox="1"/>
          <p:nvPr/>
        </p:nvSpPr>
        <p:spPr>
          <a:xfrm>
            <a:off x="1584103" y="3514635"/>
            <a:ext cx="124101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How </a:t>
            </a:r>
            <a:r>
              <a:rPr lang="en-US" sz="7200" i="1" dirty="0"/>
              <a:t>well</a:t>
            </a:r>
            <a:r>
              <a:rPr lang="en-US" sz="7200" dirty="0"/>
              <a:t> does CHISSL work?</a:t>
            </a:r>
          </a:p>
        </p:txBody>
      </p:sp>
    </p:spTree>
    <p:extLst>
      <p:ext uri="{BB962C8B-B14F-4D97-AF65-F5344CB8AC3E}">
        <p14:creationId xmlns:p14="http://schemas.microsoft.com/office/powerpoint/2010/main" val="30249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C131D8-6623-D944-B746-18C75338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2E2F51-E50E-DA48-8345-14FF170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CHISSL’s Speed Advantage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7DBA37-CA8A-3F47-8BB5-FB982CE542DF}"/>
              </a:ext>
            </a:extLst>
          </p:cNvPr>
          <p:cNvGrpSpPr/>
          <p:nvPr/>
        </p:nvGrpSpPr>
        <p:grpSpPr>
          <a:xfrm>
            <a:off x="2100274" y="2087789"/>
            <a:ext cx="11498796" cy="4100269"/>
            <a:chOff x="2412134" y="3767697"/>
            <a:chExt cx="7121998" cy="23802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BCF0CD-0A6A-0445-B1E6-5DFB5AAF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2134" y="3767697"/>
              <a:ext cx="7121998" cy="238024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44FEBE-0E10-B340-B77C-FDA2FC7B8034}"/>
                </a:ext>
              </a:extLst>
            </p:cNvPr>
            <p:cNvSpPr/>
            <p:nvPr/>
          </p:nvSpPr>
          <p:spPr>
            <a:xfrm>
              <a:off x="6757987" y="4600575"/>
              <a:ext cx="542925" cy="1443038"/>
            </a:xfrm>
            <a:prstGeom prst="rect">
              <a:avLst/>
            </a:prstGeom>
            <a:solidFill>
              <a:srgbClr val="00B050">
                <a:alpha val="4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75DB20-BDF4-BB48-9432-A07F229EC102}"/>
                </a:ext>
              </a:extLst>
            </p:cNvPr>
            <p:cNvSpPr/>
            <p:nvPr/>
          </p:nvSpPr>
          <p:spPr>
            <a:xfrm>
              <a:off x="8814720" y="4586287"/>
              <a:ext cx="542925" cy="1443038"/>
            </a:xfrm>
            <a:prstGeom prst="rect">
              <a:avLst/>
            </a:prstGeom>
            <a:solidFill>
              <a:srgbClr val="00B050">
                <a:alpha val="4196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DD3C86-E88D-6D43-8D98-E64476FA41A7}"/>
              </a:ext>
            </a:extLst>
          </p:cNvPr>
          <p:cNvSpPr txBox="1"/>
          <p:nvPr/>
        </p:nvSpPr>
        <p:spPr>
          <a:xfrm>
            <a:off x="7666832" y="7064514"/>
            <a:ext cx="4305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Speed improvement factor relative to Label Propagation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A85FF-EE1C-014B-A794-0272FC1A1527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9637700" y="6128171"/>
            <a:ext cx="182038" cy="9363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28C028-2604-064B-9B0E-4AB1618E272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9819738" y="6128171"/>
            <a:ext cx="3018362" cy="9363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8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62DBE-D3CD-144D-9184-99A46E31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D6262-EED3-CC48-A363-B9227FE2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Evaluation—Transduction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F08B7-FAED-D04F-B7B1-0B8CB7EE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369" y="1897860"/>
            <a:ext cx="10343662" cy="633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62DBE-D3CD-144D-9184-99A46E31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D6262-EED3-CC48-A363-B9227FE2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Evaluation—Bootstrapped Induction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05099-FFEB-0D4F-A6A4-536C7114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785" y="1835431"/>
            <a:ext cx="10124829" cy="622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9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62DBE-D3CD-144D-9184-99A46E31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D6262-EED3-CC48-A363-B9227FE2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Evaluation—Induction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66347-CB41-424F-9893-49480D897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44" y="1812741"/>
            <a:ext cx="10040112" cy="6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5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392AD-F324-2041-BFBA-BEA66184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D9F80-74E4-8343-9551-A06E641B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One-Shot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B2920-6856-5541-9023-A848AD970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41" y="2777486"/>
            <a:ext cx="12083143" cy="37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2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7786F7-5B7B-C540-A83B-3D4FE600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EBC2B-DFB8-AE41-936C-AAF500991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Evaluation: Oracles and ABC’s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A6DBC-5910-614C-9F46-44DEF932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80" y="1545336"/>
            <a:ext cx="8812839" cy="660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FAC0F-0B64-6F47-AFB6-83913541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A7A2FC-9964-0545-8261-A7801D75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100 Total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3787C-C0ED-2942-8CE0-46AD2D8E2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70" y="1761672"/>
            <a:ext cx="12273643" cy="59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7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71E4AB-C871-B24A-AA98-C9543830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EB5D2F-AA04-774E-918B-4C1ADF5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13F4F-13FF-A746-8AE0-15906A0F6317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CHISSL is </a:t>
            </a:r>
            <a:r>
              <a:rPr lang="en-US" b="1" dirty="0"/>
              <a:t>super fast</a:t>
            </a:r>
          </a:p>
          <a:p>
            <a:pPr lvl="1"/>
            <a:r>
              <a:rPr lang="en-US" dirty="0"/>
              <a:t>Conservative estimate including clustering 10x to 1000x speedup</a:t>
            </a:r>
          </a:p>
          <a:p>
            <a:pPr lvl="1"/>
            <a:r>
              <a:rPr lang="en-US" dirty="0"/>
              <a:t>Incremental update takes 1-2ms for 100K instances in web browser</a:t>
            </a:r>
          </a:p>
          <a:p>
            <a:endParaRPr lang="en-US" dirty="0"/>
          </a:p>
          <a:p>
            <a:r>
              <a:rPr lang="en-US" dirty="0"/>
              <a:t>CHISSL </a:t>
            </a:r>
            <a:r>
              <a:rPr lang="en-US" b="1" dirty="0"/>
              <a:t>frequently outperformed SSL</a:t>
            </a:r>
            <a:r>
              <a:rPr lang="en-US" dirty="0"/>
              <a:t> baseline at one-shot learning</a:t>
            </a:r>
          </a:p>
          <a:p>
            <a:pPr lvl="1"/>
            <a:r>
              <a:rPr lang="en-US" dirty="0"/>
              <a:t>Except with text</a:t>
            </a:r>
          </a:p>
          <a:p>
            <a:pPr lvl="1"/>
            <a:r>
              <a:rPr lang="en-US" dirty="0"/>
              <a:t>Cluster weights </a:t>
            </a:r>
            <a:r>
              <a:rPr lang="en-US" i="1" dirty="0"/>
              <a:t>were</a:t>
            </a:r>
            <a:r>
              <a:rPr lang="en-US" dirty="0"/>
              <a:t> helpful</a:t>
            </a:r>
          </a:p>
          <a:p>
            <a:endParaRPr lang="en-US" dirty="0"/>
          </a:p>
          <a:p>
            <a:r>
              <a:rPr lang="en-US" dirty="0"/>
              <a:t>CHISSL </a:t>
            </a:r>
            <a:r>
              <a:rPr lang="en-US" b="1" dirty="0"/>
              <a:t>sometimes outperformed SSL</a:t>
            </a:r>
            <a:r>
              <a:rPr lang="en-US" dirty="0"/>
              <a:t> baseline with 100 labels</a:t>
            </a:r>
          </a:p>
          <a:p>
            <a:pPr lvl="1"/>
            <a:r>
              <a:rPr lang="en-US" dirty="0"/>
              <a:t>Again, except with text</a:t>
            </a:r>
          </a:p>
          <a:p>
            <a:pPr lvl="1"/>
            <a:r>
              <a:rPr lang="en-US" dirty="0"/>
              <a:t>Again, cluster weights </a:t>
            </a:r>
            <a:r>
              <a:rPr lang="en-US" i="1" dirty="0"/>
              <a:t>were</a:t>
            </a:r>
            <a:r>
              <a:rPr lang="en-US" dirty="0"/>
              <a:t> helpful</a:t>
            </a:r>
          </a:p>
          <a:p>
            <a:pPr lvl="1"/>
            <a:r>
              <a:rPr lang="en-US" dirty="0"/>
              <a:t>Uncertainty sampling </a:t>
            </a:r>
            <a:r>
              <a:rPr lang="en-US" b="1" dirty="0"/>
              <a:t>more harmful for SSL baseline</a:t>
            </a:r>
          </a:p>
        </p:txBody>
      </p:sp>
    </p:spTree>
    <p:extLst>
      <p:ext uri="{BB962C8B-B14F-4D97-AF65-F5344CB8AC3E}">
        <p14:creationId xmlns:p14="http://schemas.microsoft.com/office/powerpoint/2010/main" val="40769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25811-B877-A145-BE65-47176619D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932C00-2705-0A46-98BA-75DFCD5E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3"/>
            <a:ext cx="11430001" cy="1310979"/>
          </a:xfrm>
        </p:spPr>
        <p:txBody>
          <a:bodyPr/>
          <a:lstStyle/>
          <a:p>
            <a:r>
              <a:rPr lang="en-US" dirty="0"/>
              <a:t>Necessity of Large, High-Quality, Labeled Datasets: </a:t>
            </a:r>
            <a:r>
              <a:rPr lang="en-US" b="0" dirty="0"/>
              <a:t>Machine Learning’s “Elephant in the Room”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C477B-DF29-C547-B0F7-996713E0BBE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6386513" cy="5486401"/>
          </a:xfrm>
        </p:spPr>
        <p:txBody>
          <a:bodyPr/>
          <a:lstStyle/>
          <a:p>
            <a:r>
              <a:rPr lang="en-US" dirty="0"/>
              <a:t>Because, crowdsourcing requires</a:t>
            </a:r>
          </a:p>
          <a:p>
            <a:pPr lvl="1"/>
            <a:r>
              <a:rPr lang="en-US" dirty="0"/>
              <a:t>A well defined task</a:t>
            </a:r>
          </a:p>
          <a:p>
            <a:pPr lvl="1"/>
            <a:r>
              <a:rPr lang="en-US" dirty="0"/>
              <a:t>Users with expertise</a:t>
            </a:r>
          </a:p>
          <a:p>
            <a:pPr lvl="1"/>
            <a:r>
              <a:rPr lang="en-US" dirty="0"/>
              <a:t>A large population</a:t>
            </a:r>
          </a:p>
          <a:p>
            <a:pPr lvl="1"/>
            <a:endParaRPr lang="en-US" dirty="0"/>
          </a:p>
          <a:p>
            <a:r>
              <a:rPr lang="en-US" dirty="0"/>
              <a:t>Alternatives may not be satisfying</a:t>
            </a:r>
          </a:p>
          <a:p>
            <a:pPr lvl="1"/>
            <a:r>
              <a:rPr lang="en-US" dirty="0"/>
              <a:t>Active Learning</a:t>
            </a:r>
          </a:p>
          <a:p>
            <a:pPr lvl="1"/>
            <a:r>
              <a:rPr lang="en-US" dirty="0"/>
              <a:t>Visual Interactive Labeling</a:t>
            </a:r>
          </a:p>
          <a:p>
            <a:pPr lvl="1"/>
            <a:endParaRPr lang="en-US" dirty="0"/>
          </a:p>
          <a:p>
            <a:r>
              <a:rPr lang="en-US" dirty="0"/>
              <a:t>What we need</a:t>
            </a:r>
          </a:p>
          <a:p>
            <a:pPr lvl="1"/>
            <a:r>
              <a:rPr lang="en-US" dirty="0"/>
              <a:t>Rapid model feedback</a:t>
            </a:r>
          </a:p>
          <a:p>
            <a:pPr lvl="1"/>
            <a:r>
              <a:rPr lang="en-US" dirty="0"/>
              <a:t>Doesn’t overwhelm or over-constrain</a:t>
            </a:r>
          </a:p>
          <a:p>
            <a:pPr lvl="1"/>
            <a:r>
              <a:rPr lang="en-US" dirty="0"/>
              <a:t>Facilitate data exploration, flexible classes</a:t>
            </a:r>
          </a:p>
        </p:txBody>
      </p:sp>
      <p:pic>
        <p:nvPicPr>
          <p:cNvPr id="6" name="Graphic 5" descr="Users">
            <a:extLst>
              <a:ext uri="{FF2B5EF4-FFF2-40B4-BE49-F238E27FC236}">
                <a16:creationId xmlns:a16="http://schemas.microsoft.com/office/drawing/2014/main" id="{68D294EC-909B-164E-827B-12366D17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2783" y="5715293"/>
            <a:ext cx="1246755" cy="1246755"/>
          </a:xfrm>
          <a:prstGeom prst="rect">
            <a:avLst/>
          </a:prstGeom>
        </p:spPr>
      </p:pic>
      <p:pic>
        <p:nvPicPr>
          <p:cNvPr id="9" name="Graphic 8" descr="Users">
            <a:extLst>
              <a:ext uri="{FF2B5EF4-FFF2-40B4-BE49-F238E27FC236}">
                <a16:creationId xmlns:a16="http://schemas.microsoft.com/office/drawing/2014/main" id="{5689DF11-E02A-ED41-8D30-428DB853A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2315" y="2980953"/>
            <a:ext cx="1590456" cy="1590456"/>
          </a:xfrm>
          <a:prstGeom prst="rect">
            <a:avLst/>
          </a:prstGeom>
        </p:spPr>
      </p:pic>
      <p:pic>
        <p:nvPicPr>
          <p:cNvPr id="16" name="Graphic 15" descr="Users">
            <a:extLst>
              <a:ext uri="{FF2B5EF4-FFF2-40B4-BE49-F238E27FC236}">
                <a16:creationId xmlns:a16="http://schemas.microsoft.com/office/drawing/2014/main" id="{59BE87FB-C771-474D-A530-F28B6E129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6576" y="4978639"/>
            <a:ext cx="1246755" cy="1246755"/>
          </a:xfrm>
          <a:prstGeom prst="rect">
            <a:avLst/>
          </a:prstGeom>
        </p:spPr>
      </p:pic>
      <p:pic>
        <p:nvPicPr>
          <p:cNvPr id="17" name="Graphic 16" descr="Users">
            <a:extLst>
              <a:ext uri="{FF2B5EF4-FFF2-40B4-BE49-F238E27FC236}">
                <a16:creationId xmlns:a16="http://schemas.microsoft.com/office/drawing/2014/main" id="{3A1C8DFC-267A-914D-AC50-1BF5C4FF8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5721" y="4132295"/>
            <a:ext cx="1246755" cy="1246755"/>
          </a:xfrm>
          <a:prstGeom prst="rect">
            <a:avLst/>
          </a:prstGeom>
        </p:spPr>
      </p:pic>
      <p:pic>
        <p:nvPicPr>
          <p:cNvPr id="18" name="Graphic 17" descr="Users">
            <a:extLst>
              <a:ext uri="{FF2B5EF4-FFF2-40B4-BE49-F238E27FC236}">
                <a16:creationId xmlns:a16="http://schemas.microsoft.com/office/drawing/2014/main" id="{F09E5C49-CA3D-C941-BBED-3F298988C6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4943" y="3620804"/>
            <a:ext cx="1981212" cy="1981212"/>
          </a:xfrm>
          <a:prstGeom prst="rect">
            <a:avLst/>
          </a:prstGeom>
        </p:spPr>
      </p:pic>
      <p:pic>
        <p:nvPicPr>
          <p:cNvPr id="21" name="Graphic 20" descr="Users">
            <a:extLst>
              <a:ext uri="{FF2B5EF4-FFF2-40B4-BE49-F238E27FC236}">
                <a16:creationId xmlns:a16="http://schemas.microsoft.com/office/drawing/2014/main" id="{2724A7CD-C43B-F440-B948-68CD967354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73455" y="4769109"/>
            <a:ext cx="800823" cy="800823"/>
          </a:xfrm>
          <a:prstGeom prst="rect">
            <a:avLst/>
          </a:prstGeom>
        </p:spPr>
      </p:pic>
      <p:pic>
        <p:nvPicPr>
          <p:cNvPr id="22" name="Graphic 21" descr="Users">
            <a:extLst>
              <a:ext uri="{FF2B5EF4-FFF2-40B4-BE49-F238E27FC236}">
                <a16:creationId xmlns:a16="http://schemas.microsoft.com/office/drawing/2014/main" id="{A0916149-F0BC-6C48-9DEF-CF6982F5C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3343" y="4978638"/>
            <a:ext cx="1246755" cy="1246755"/>
          </a:xfrm>
          <a:prstGeom prst="rect">
            <a:avLst/>
          </a:prstGeom>
        </p:spPr>
      </p:pic>
      <p:pic>
        <p:nvPicPr>
          <p:cNvPr id="23" name="Graphic 22" descr="Users">
            <a:extLst>
              <a:ext uri="{FF2B5EF4-FFF2-40B4-BE49-F238E27FC236}">
                <a16:creationId xmlns:a16="http://schemas.microsoft.com/office/drawing/2014/main" id="{007EEE8D-59D9-D44D-A129-FD020350C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73866" y="2520753"/>
            <a:ext cx="1246755" cy="1246755"/>
          </a:xfrm>
          <a:prstGeom prst="rect">
            <a:avLst/>
          </a:prstGeom>
        </p:spPr>
      </p:pic>
      <p:pic>
        <p:nvPicPr>
          <p:cNvPr id="24" name="Graphic 23" descr="Users">
            <a:extLst>
              <a:ext uri="{FF2B5EF4-FFF2-40B4-BE49-F238E27FC236}">
                <a16:creationId xmlns:a16="http://schemas.microsoft.com/office/drawing/2014/main" id="{51315B7E-3846-1C4B-AB55-8FC56AA9F0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45584" y="3841295"/>
            <a:ext cx="1077141" cy="1077141"/>
          </a:xfrm>
          <a:prstGeom prst="rect">
            <a:avLst/>
          </a:prstGeom>
        </p:spPr>
      </p:pic>
      <p:pic>
        <p:nvPicPr>
          <p:cNvPr id="25" name="Graphic 24" descr="Users">
            <a:extLst>
              <a:ext uri="{FF2B5EF4-FFF2-40B4-BE49-F238E27FC236}">
                <a16:creationId xmlns:a16="http://schemas.microsoft.com/office/drawing/2014/main" id="{08E51D31-6133-B246-8C0C-241DC31FE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4027" y="2863117"/>
            <a:ext cx="1516749" cy="1516749"/>
          </a:xfrm>
          <a:prstGeom prst="rect">
            <a:avLst/>
          </a:prstGeom>
        </p:spPr>
      </p:pic>
      <p:pic>
        <p:nvPicPr>
          <p:cNvPr id="26" name="Graphic 25" descr="Users">
            <a:extLst>
              <a:ext uri="{FF2B5EF4-FFF2-40B4-BE49-F238E27FC236}">
                <a16:creationId xmlns:a16="http://schemas.microsoft.com/office/drawing/2014/main" id="{960D1E81-DDC9-DB4F-A51B-8768CE070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8639" y="3355708"/>
            <a:ext cx="1071982" cy="1071982"/>
          </a:xfrm>
          <a:prstGeom prst="rect">
            <a:avLst/>
          </a:prstGeom>
        </p:spPr>
      </p:pic>
      <p:pic>
        <p:nvPicPr>
          <p:cNvPr id="27" name="Graphic 26" descr="Users">
            <a:extLst>
              <a:ext uri="{FF2B5EF4-FFF2-40B4-BE49-F238E27FC236}">
                <a16:creationId xmlns:a16="http://schemas.microsoft.com/office/drawing/2014/main" id="{E01476C9-918B-5045-8D48-0F941F214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8704" y="2650432"/>
            <a:ext cx="858065" cy="858065"/>
          </a:xfrm>
          <a:prstGeom prst="rect">
            <a:avLst/>
          </a:prstGeom>
        </p:spPr>
      </p:pic>
      <p:pic>
        <p:nvPicPr>
          <p:cNvPr id="28" name="Graphic 27" descr="Users">
            <a:extLst>
              <a:ext uri="{FF2B5EF4-FFF2-40B4-BE49-F238E27FC236}">
                <a16:creationId xmlns:a16="http://schemas.microsoft.com/office/drawing/2014/main" id="{584C5305-27E4-4D4F-BC49-E61F41C60B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3231" y="5281877"/>
            <a:ext cx="718504" cy="718504"/>
          </a:xfrm>
          <a:prstGeom prst="rect">
            <a:avLst/>
          </a:prstGeom>
        </p:spPr>
      </p:pic>
      <p:pic>
        <p:nvPicPr>
          <p:cNvPr id="29" name="Graphic 28" descr="Users">
            <a:extLst>
              <a:ext uri="{FF2B5EF4-FFF2-40B4-BE49-F238E27FC236}">
                <a16:creationId xmlns:a16="http://schemas.microsoft.com/office/drawing/2014/main" id="{433F642E-5A4A-1D4F-994E-FF2FA9D287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8032" y="5688199"/>
            <a:ext cx="1246755" cy="1246755"/>
          </a:xfrm>
          <a:prstGeom prst="rect">
            <a:avLst/>
          </a:prstGeom>
        </p:spPr>
      </p:pic>
      <p:pic>
        <p:nvPicPr>
          <p:cNvPr id="30" name="Graphic 29" descr="Users">
            <a:extLst>
              <a:ext uri="{FF2B5EF4-FFF2-40B4-BE49-F238E27FC236}">
                <a16:creationId xmlns:a16="http://schemas.microsoft.com/office/drawing/2014/main" id="{FCB6CCB0-CCA6-234E-9E56-4B8F54E7C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7809" y="2701197"/>
            <a:ext cx="580307" cy="580307"/>
          </a:xfrm>
          <a:prstGeom prst="rect">
            <a:avLst/>
          </a:prstGeom>
        </p:spPr>
      </p:pic>
      <p:pic>
        <p:nvPicPr>
          <p:cNvPr id="31" name="Graphic 30" descr="Users">
            <a:extLst>
              <a:ext uri="{FF2B5EF4-FFF2-40B4-BE49-F238E27FC236}">
                <a16:creationId xmlns:a16="http://schemas.microsoft.com/office/drawing/2014/main" id="{C00C7386-EE58-0846-A974-651BCB875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5584" y="4457092"/>
            <a:ext cx="1101308" cy="1101308"/>
          </a:xfrm>
          <a:prstGeom prst="rect">
            <a:avLst/>
          </a:prstGeom>
        </p:spPr>
      </p:pic>
      <p:pic>
        <p:nvPicPr>
          <p:cNvPr id="32" name="Graphic 31" descr="Users">
            <a:extLst>
              <a:ext uri="{FF2B5EF4-FFF2-40B4-BE49-F238E27FC236}">
                <a16:creationId xmlns:a16="http://schemas.microsoft.com/office/drawing/2014/main" id="{0A5A17C2-3B82-DB4B-AC92-E27140FB4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4937" y="5201667"/>
            <a:ext cx="619970" cy="619970"/>
          </a:xfrm>
          <a:prstGeom prst="rect">
            <a:avLst/>
          </a:prstGeom>
        </p:spPr>
      </p:pic>
      <p:pic>
        <p:nvPicPr>
          <p:cNvPr id="33" name="Graphic 32" descr="Users">
            <a:extLst>
              <a:ext uri="{FF2B5EF4-FFF2-40B4-BE49-F238E27FC236}">
                <a16:creationId xmlns:a16="http://schemas.microsoft.com/office/drawing/2014/main" id="{F71F0AD3-12EA-C244-8BCC-99483A58A3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88205" y="5625087"/>
            <a:ext cx="556702" cy="556702"/>
          </a:xfrm>
          <a:prstGeom prst="rect">
            <a:avLst/>
          </a:prstGeom>
        </p:spPr>
      </p:pic>
      <p:pic>
        <p:nvPicPr>
          <p:cNvPr id="34" name="Graphic 33" descr="Users">
            <a:extLst>
              <a:ext uri="{FF2B5EF4-FFF2-40B4-BE49-F238E27FC236}">
                <a16:creationId xmlns:a16="http://schemas.microsoft.com/office/drawing/2014/main" id="{9BC4AE89-2E52-DB43-93EE-4F6ADA638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49224" y="6016073"/>
            <a:ext cx="838735" cy="838735"/>
          </a:xfrm>
          <a:prstGeom prst="rect">
            <a:avLst/>
          </a:prstGeom>
        </p:spPr>
      </p:pic>
      <p:pic>
        <p:nvPicPr>
          <p:cNvPr id="35" name="Graphic 34" descr="Users">
            <a:extLst>
              <a:ext uri="{FF2B5EF4-FFF2-40B4-BE49-F238E27FC236}">
                <a16:creationId xmlns:a16="http://schemas.microsoft.com/office/drawing/2014/main" id="{95B4C405-1C07-554B-B3FE-DF27452C5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3096427" y="5811544"/>
            <a:ext cx="516571" cy="516571"/>
          </a:xfrm>
          <a:prstGeom prst="rect">
            <a:avLst/>
          </a:prstGeom>
        </p:spPr>
      </p:pic>
      <p:pic>
        <p:nvPicPr>
          <p:cNvPr id="36" name="Graphic 35" descr="Users">
            <a:extLst>
              <a:ext uri="{FF2B5EF4-FFF2-40B4-BE49-F238E27FC236}">
                <a16:creationId xmlns:a16="http://schemas.microsoft.com/office/drawing/2014/main" id="{863EC42B-8247-D843-8FE0-BCF1523E5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13201" y="5994082"/>
            <a:ext cx="325054" cy="325054"/>
          </a:xfrm>
          <a:prstGeom prst="rect">
            <a:avLst/>
          </a:prstGeom>
        </p:spPr>
      </p:pic>
      <p:pic>
        <p:nvPicPr>
          <p:cNvPr id="37" name="Graphic 36" descr="Users">
            <a:extLst>
              <a:ext uri="{FF2B5EF4-FFF2-40B4-BE49-F238E27FC236}">
                <a16:creationId xmlns:a16="http://schemas.microsoft.com/office/drawing/2014/main" id="{D6F4DB4C-6A9A-0F49-BDC3-B3D5117913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25866" y="4868187"/>
            <a:ext cx="451969" cy="451969"/>
          </a:xfrm>
          <a:prstGeom prst="rect">
            <a:avLst/>
          </a:prstGeom>
        </p:spPr>
      </p:pic>
      <p:pic>
        <p:nvPicPr>
          <p:cNvPr id="38" name="Graphic 37" descr="Users">
            <a:extLst>
              <a:ext uri="{FF2B5EF4-FFF2-40B4-BE49-F238E27FC236}">
                <a16:creationId xmlns:a16="http://schemas.microsoft.com/office/drawing/2014/main" id="{D9C82692-34F7-6A44-9428-647A056F2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11361" y="2643647"/>
            <a:ext cx="382531" cy="382531"/>
          </a:xfrm>
          <a:prstGeom prst="rect">
            <a:avLst/>
          </a:prstGeom>
        </p:spPr>
      </p:pic>
      <p:pic>
        <p:nvPicPr>
          <p:cNvPr id="39" name="Graphic 38" descr="Users">
            <a:extLst>
              <a:ext uri="{FF2B5EF4-FFF2-40B4-BE49-F238E27FC236}">
                <a16:creationId xmlns:a16="http://schemas.microsoft.com/office/drawing/2014/main" id="{255C381E-1E17-9A49-AE7F-CB0DED167D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09289" y="2971314"/>
            <a:ext cx="464222" cy="464222"/>
          </a:xfrm>
          <a:prstGeom prst="rect">
            <a:avLst/>
          </a:prstGeom>
        </p:spPr>
      </p:pic>
      <p:pic>
        <p:nvPicPr>
          <p:cNvPr id="41" name="Graphic 40" descr="Users">
            <a:extLst>
              <a:ext uri="{FF2B5EF4-FFF2-40B4-BE49-F238E27FC236}">
                <a16:creationId xmlns:a16="http://schemas.microsoft.com/office/drawing/2014/main" id="{AE281F49-316A-314F-870B-0E8DE00458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5144" y="4014855"/>
            <a:ext cx="447631" cy="447631"/>
          </a:xfrm>
          <a:prstGeom prst="rect">
            <a:avLst/>
          </a:prstGeom>
        </p:spPr>
      </p:pic>
      <p:pic>
        <p:nvPicPr>
          <p:cNvPr id="42" name="Graphic 41" descr="Users">
            <a:extLst>
              <a:ext uri="{FF2B5EF4-FFF2-40B4-BE49-F238E27FC236}">
                <a16:creationId xmlns:a16="http://schemas.microsoft.com/office/drawing/2014/main" id="{A85CEFFF-BD14-B545-A829-9D21A18BE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064806" y="4191684"/>
            <a:ext cx="382531" cy="382531"/>
          </a:xfrm>
          <a:prstGeom prst="rect">
            <a:avLst/>
          </a:prstGeom>
        </p:spPr>
      </p:pic>
      <p:pic>
        <p:nvPicPr>
          <p:cNvPr id="43" name="Graphic 42" descr="Users">
            <a:extLst>
              <a:ext uri="{FF2B5EF4-FFF2-40B4-BE49-F238E27FC236}">
                <a16:creationId xmlns:a16="http://schemas.microsoft.com/office/drawing/2014/main" id="{1AC86763-D027-CA45-8A98-E1D2786B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501239" y="4237217"/>
            <a:ext cx="325054" cy="325054"/>
          </a:xfrm>
          <a:prstGeom prst="rect">
            <a:avLst/>
          </a:prstGeom>
        </p:spPr>
      </p:pic>
      <p:pic>
        <p:nvPicPr>
          <p:cNvPr id="44" name="Graphic 43" descr="Users">
            <a:extLst>
              <a:ext uri="{FF2B5EF4-FFF2-40B4-BE49-F238E27FC236}">
                <a16:creationId xmlns:a16="http://schemas.microsoft.com/office/drawing/2014/main" id="{BD2CD8BA-5E6D-CE47-BDA7-463FDEDADE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6430" y="4912711"/>
            <a:ext cx="412161" cy="412161"/>
          </a:xfrm>
          <a:prstGeom prst="rect">
            <a:avLst/>
          </a:prstGeom>
        </p:spPr>
      </p:pic>
      <p:pic>
        <p:nvPicPr>
          <p:cNvPr id="46" name="Graphic 45" descr="Users">
            <a:extLst>
              <a:ext uri="{FF2B5EF4-FFF2-40B4-BE49-F238E27FC236}">
                <a16:creationId xmlns:a16="http://schemas.microsoft.com/office/drawing/2014/main" id="{4DC2995C-7515-7344-93B1-DD4E3EEFB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784980" y="5185377"/>
            <a:ext cx="325054" cy="325054"/>
          </a:xfrm>
          <a:prstGeom prst="rect">
            <a:avLst/>
          </a:prstGeom>
        </p:spPr>
      </p:pic>
      <p:pic>
        <p:nvPicPr>
          <p:cNvPr id="47" name="Graphic 46" descr="Users">
            <a:extLst>
              <a:ext uri="{FF2B5EF4-FFF2-40B4-BE49-F238E27FC236}">
                <a16:creationId xmlns:a16="http://schemas.microsoft.com/office/drawing/2014/main" id="{902B96E2-3EDE-784D-B3D5-180B24A7C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393246" y="3308334"/>
            <a:ext cx="325054" cy="325054"/>
          </a:xfrm>
          <a:prstGeom prst="rect">
            <a:avLst/>
          </a:prstGeom>
        </p:spPr>
      </p:pic>
      <p:pic>
        <p:nvPicPr>
          <p:cNvPr id="48" name="Graphic 47" descr="Users">
            <a:extLst>
              <a:ext uri="{FF2B5EF4-FFF2-40B4-BE49-F238E27FC236}">
                <a16:creationId xmlns:a16="http://schemas.microsoft.com/office/drawing/2014/main" id="{F80F865F-EF85-2345-AC49-4BCA56BD2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0992" y="3415536"/>
            <a:ext cx="314260" cy="3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A2A20-C45E-E644-BF78-491A240C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92D83-423D-584B-B12C-133A721A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6A778-8B86-464F-8368-2FC97AF66E4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6172201"/>
          </a:xfrm>
        </p:spPr>
        <p:txBody>
          <a:bodyPr/>
          <a:lstStyle/>
          <a:p>
            <a:r>
              <a:rPr lang="en-US" b="1" dirty="0"/>
              <a:t>Context</a:t>
            </a:r>
            <a:r>
              <a:rPr lang="en-US" dirty="0"/>
              <a:t>: in-laboratory</a:t>
            </a:r>
          </a:p>
          <a:p>
            <a:r>
              <a:rPr lang="en-US" b="1" dirty="0"/>
              <a:t>Duration</a:t>
            </a:r>
            <a:r>
              <a:rPr lang="en-US" dirty="0"/>
              <a:t>: a single 1-hour session</a:t>
            </a:r>
          </a:p>
          <a:p>
            <a:r>
              <a:rPr lang="en-US" b="1" dirty="0"/>
              <a:t>Population</a:t>
            </a:r>
            <a:r>
              <a:rPr lang="en-US" dirty="0"/>
              <a:t>: n=25</a:t>
            </a:r>
          </a:p>
          <a:p>
            <a:pPr lvl="1"/>
            <a:r>
              <a:rPr lang="en-US" dirty="0"/>
              <a:t>14 female</a:t>
            </a:r>
          </a:p>
          <a:p>
            <a:pPr lvl="1"/>
            <a:r>
              <a:rPr lang="en-US" dirty="0"/>
              <a:t>15 computer science, 10 social science</a:t>
            </a:r>
          </a:p>
          <a:p>
            <a:r>
              <a:rPr lang="en-US" b="1" dirty="0"/>
              <a:t>Design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within subjects </a:t>
            </a:r>
          </a:p>
          <a:p>
            <a:pPr lvl="1"/>
            <a:r>
              <a:rPr lang="en-US" dirty="0"/>
              <a:t>{3 datasets} x {Sequential, CHISSL}</a:t>
            </a:r>
          </a:p>
          <a:p>
            <a:r>
              <a:rPr lang="en-US" b="1" dirty="0"/>
              <a:t>Measures: </a:t>
            </a:r>
          </a:p>
          <a:p>
            <a:pPr lvl="1"/>
            <a:r>
              <a:rPr lang="en-US" dirty="0"/>
              <a:t>Annotation accuracy</a:t>
            </a:r>
          </a:p>
          <a:p>
            <a:pPr lvl="1"/>
            <a:r>
              <a:rPr lang="en-US" dirty="0"/>
              <a:t>Transduction accuracy</a:t>
            </a:r>
          </a:p>
          <a:p>
            <a:pPr lvl="1"/>
            <a:r>
              <a:rPr lang="en-US" dirty="0"/>
              <a:t>Number of labels</a:t>
            </a:r>
          </a:p>
          <a:p>
            <a:pPr lvl="1"/>
            <a:r>
              <a:rPr lang="en-US" dirty="0"/>
              <a:t>Post-feedback questionnaire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23782-74DC-B747-B377-FD869303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306" y="2240761"/>
            <a:ext cx="6497054" cy="48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D6226-918A-264B-A120-8FD38103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B9A175-CB97-AF4C-BB8B-E9DDFFE0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Foods—Image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D91B0-DEA6-BE42-9C68-F4A7393D3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3456"/>
          <a:stretch/>
        </p:blipFill>
        <p:spPr>
          <a:xfrm>
            <a:off x="914400" y="1616000"/>
            <a:ext cx="13716000" cy="66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9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D6226-918A-264B-A120-8FD38103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B9A175-CB97-AF4C-BB8B-E9DDFFE0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 Housing—Structured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DDA6B-0C80-A847-B996-BD5D67E6B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38"/>
          <a:stretch/>
        </p:blipFill>
        <p:spPr>
          <a:xfrm>
            <a:off x="914400" y="1581912"/>
            <a:ext cx="13716000" cy="66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4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D6226-918A-264B-A120-8FD38103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B9A175-CB97-AF4C-BB8B-E9DDFFE0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Newsgroups—Text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33120-0BE0-A246-A7EC-926AB0A49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8" b="51804"/>
          <a:stretch/>
        </p:blipFill>
        <p:spPr>
          <a:xfrm>
            <a:off x="914400" y="1699430"/>
            <a:ext cx="13716000" cy="65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7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7786F7-5B7B-C540-A83B-3D4FE600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EBC2B-DFB8-AE41-936C-AAF500991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Real Users—CHISSL vs. Active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5DF10-C75E-7F44-AC0E-1970CE6E8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9"/>
          <a:stretch/>
        </p:blipFill>
        <p:spPr>
          <a:xfrm>
            <a:off x="1694688" y="2322576"/>
            <a:ext cx="11675172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71E4AB-C871-B24A-AA98-C9543830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EB5D2F-AA04-774E-918B-4C1ADF5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13F4F-13FF-A746-8AE0-15906A0F6317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Compared to Active Learning</a:t>
            </a:r>
          </a:p>
          <a:p>
            <a:pPr lvl="1"/>
            <a:r>
              <a:rPr lang="en-US" dirty="0"/>
              <a:t>Participants’ </a:t>
            </a:r>
            <a:r>
              <a:rPr lang="en-US" b="1" dirty="0"/>
              <a:t>transductions</a:t>
            </a:r>
            <a:r>
              <a:rPr lang="en-US" dirty="0"/>
              <a:t> were </a:t>
            </a:r>
            <a:r>
              <a:rPr lang="en-US" b="1" dirty="0"/>
              <a:t>better</a:t>
            </a:r>
            <a:r>
              <a:rPr lang="en-US" dirty="0"/>
              <a:t> with CHISSL on structured and image data</a:t>
            </a:r>
          </a:p>
          <a:p>
            <a:pPr lvl="1"/>
            <a:r>
              <a:rPr lang="en-US" dirty="0"/>
              <a:t>Participants’ </a:t>
            </a:r>
            <a:r>
              <a:rPr lang="en-US" b="1" dirty="0"/>
              <a:t>transductions</a:t>
            </a:r>
            <a:r>
              <a:rPr lang="en-US" dirty="0"/>
              <a:t> were </a:t>
            </a:r>
            <a:r>
              <a:rPr lang="en-US" b="1" dirty="0"/>
              <a:t>worse</a:t>
            </a:r>
            <a:r>
              <a:rPr lang="en-US" dirty="0"/>
              <a:t> with CHISSL </a:t>
            </a:r>
          </a:p>
          <a:p>
            <a:pPr lvl="1"/>
            <a:r>
              <a:rPr lang="en-US" dirty="0"/>
              <a:t>Participants’ </a:t>
            </a:r>
            <a:r>
              <a:rPr lang="en-US" b="1" dirty="0"/>
              <a:t>annotations</a:t>
            </a:r>
            <a:r>
              <a:rPr lang="en-US" dirty="0"/>
              <a:t> were </a:t>
            </a:r>
            <a:r>
              <a:rPr lang="en-US" b="1" dirty="0"/>
              <a:t>better</a:t>
            </a:r>
            <a:r>
              <a:rPr lang="en-US" dirty="0"/>
              <a:t> with CHISSL structured data</a:t>
            </a:r>
          </a:p>
          <a:p>
            <a:pPr lvl="1"/>
            <a:r>
              <a:rPr lang="en-US" dirty="0"/>
              <a:t>Performance differences were smaller for image data</a:t>
            </a:r>
          </a:p>
          <a:p>
            <a:endParaRPr lang="en-US"/>
          </a:p>
          <a:p>
            <a:r>
              <a:rPr lang="en-US"/>
              <a:t>Based </a:t>
            </a:r>
            <a:r>
              <a:rPr lang="en-US" dirty="0"/>
              <a:t>on qualitative input</a:t>
            </a:r>
          </a:p>
          <a:p>
            <a:pPr lvl="1"/>
            <a:r>
              <a:rPr lang="en-US" dirty="0"/>
              <a:t>Machine Learning </a:t>
            </a:r>
            <a:r>
              <a:rPr lang="en-US" b="1" dirty="0"/>
              <a:t>familiarity did not correlate</a:t>
            </a:r>
            <a:r>
              <a:rPr lang="en-US" dirty="0"/>
              <a:t> with performance</a:t>
            </a:r>
          </a:p>
          <a:p>
            <a:pPr lvl="1"/>
            <a:r>
              <a:rPr lang="en-US" b="1" dirty="0"/>
              <a:t>Text took longer</a:t>
            </a:r>
            <a:r>
              <a:rPr lang="en-US" dirty="0"/>
              <a:t>, was harder</a:t>
            </a:r>
          </a:p>
          <a:p>
            <a:pPr lvl="1"/>
            <a:r>
              <a:rPr lang="en-US" dirty="0"/>
              <a:t>Participants </a:t>
            </a:r>
            <a:r>
              <a:rPr lang="en-US" b="1" dirty="0"/>
              <a:t>enjoyed the study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93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DA58E-58D6-ED43-9B1B-4F426B30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94C5-ABEA-B948-B288-C36AC9E2AE16}"/>
              </a:ext>
            </a:extLst>
          </p:cNvPr>
          <p:cNvSpPr txBox="1"/>
          <p:nvPr/>
        </p:nvSpPr>
        <p:spPr>
          <a:xfrm>
            <a:off x="5037808" y="3514635"/>
            <a:ext cx="55027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340807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48D872-34A8-5149-B4E9-1F98AC2B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4D53D6-2702-E845-9EE8-D30FB575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Limitations We Discovered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248B7-845F-7E4E-8037-7121CDFA3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" t="9804"/>
          <a:stretch/>
        </p:blipFill>
        <p:spPr>
          <a:xfrm>
            <a:off x="1420010" y="1666567"/>
            <a:ext cx="12309437" cy="63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527FD-F25D-5643-AEA1-0EF0BC3B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957EDB-5117-C34B-AA5B-5FF198E9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the “Big Picture”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1FCB74-4F0E-1840-9391-5AF90A4878C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1149721" y="2168095"/>
            <a:ext cx="12892741" cy="4442769"/>
          </a:xfrm>
        </p:spPr>
      </p:pic>
    </p:spTree>
    <p:extLst>
      <p:ext uri="{BB962C8B-B14F-4D97-AF65-F5344CB8AC3E}">
        <p14:creationId xmlns:p14="http://schemas.microsoft.com/office/powerpoint/2010/main" val="417594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DA58E-58D6-ED43-9B1B-4F426B30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94C5-ABEA-B948-B288-C36AC9E2AE16}"/>
              </a:ext>
            </a:extLst>
          </p:cNvPr>
          <p:cNvSpPr txBox="1"/>
          <p:nvPr/>
        </p:nvSpPr>
        <p:spPr>
          <a:xfrm>
            <a:off x="3729761" y="2960638"/>
            <a:ext cx="81188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i="1" dirty="0"/>
              <a:t>Really </a:t>
            </a:r>
            <a:r>
              <a:rPr lang="en-US" sz="7200" dirty="0"/>
              <a:t>what’s next?</a:t>
            </a:r>
          </a:p>
          <a:p>
            <a:pPr algn="ctr"/>
            <a:r>
              <a:rPr lang="en-US" sz="7200" dirty="0"/>
              <a:t>It’s your turn!</a:t>
            </a:r>
          </a:p>
        </p:txBody>
      </p:sp>
    </p:spTree>
    <p:extLst>
      <p:ext uri="{BB962C8B-B14F-4D97-AF65-F5344CB8AC3E}">
        <p14:creationId xmlns:p14="http://schemas.microsoft.com/office/powerpoint/2010/main" val="21230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3197E-0738-B148-86A0-48DF8A6E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9112CD-B99B-2245-8A95-0C96C551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449" y="223658"/>
            <a:ext cx="11086458" cy="923006"/>
          </a:xfrm>
        </p:spPr>
        <p:txBody>
          <a:bodyPr/>
          <a:lstStyle/>
          <a:p>
            <a:r>
              <a:rPr lang="en-US" dirty="0"/>
              <a:t>CHISSL—Rapidly Organize Data and Build Models</a:t>
            </a:r>
          </a:p>
        </p:txBody>
      </p:sp>
      <p:pic>
        <p:nvPicPr>
          <p:cNvPr id="5" name="chissl video with digits">
            <a:hlinkClick r:id="" action="ppaction://media"/>
            <a:extLst>
              <a:ext uri="{FF2B5EF4-FFF2-40B4-BE49-F238E27FC236}">
                <a16:creationId xmlns:a16="http://schemas.microsoft.com/office/drawing/2014/main" id="{B0AECBCC-4184-DD4A-A207-EC297807C6FF}"/>
              </a:ext>
            </a:extLst>
          </p:cNvPr>
          <p:cNvPicPr>
            <a:picLocks noGrp="1" noChangeAspect="1"/>
          </p:cNvPicPr>
          <p:nvPr>
            <p:ph sz="quarter" idx="2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762" b="8762"/>
          <a:stretch/>
        </p:blipFill>
        <p:spPr>
          <a:xfrm>
            <a:off x="1029718" y="1546187"/>
            <a:ext cx="13544982" cy="6283890"/>
          </a:xfrm>
        </p:spPr>
      </p:pic>
    </p:spTree>
    <p:extLst>
      <p:ext uri="{BB962C8B-B14F-4D97-AF65-F5344CB8AC3E}">
        <p14:creationId xmlns:p14="http://schemas.microsoft.com/office/powerpoint/2010/main" val="300382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DF8DE-B47E-EE4E-9593-957446C1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B105-BC1F-9349-8FAE-AE4704D7640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879976" y="457199"/>
            <a:ext cx="6323066" cy="6270937"/>
          </a:xfrm>
        </p:spPr>
        <p:txBody>
          <a:bodyPr/>
          <a:lstStyle/>
          <a:p>
            <a:r>
              <a:rPr lang="en-US" dirty="0"/>
              <a:t>Rapid—much faster than baselines</a:t>
            </a:r>
          </a:p>
          <a:p>
            <a:endParaRPr lang="en-US" dirty="0"/>
          </a:p>
          <a:p>
            <a:r>
              <a:rPr lang="en-US" dirty="0"/>
              <a:t>Accurate—better than supervised and competitive with semi-supervised baselines</a:t>
            </a:r>
          </a:p>
          <a:p>
            <a:endParaRPr lang="en-US" dirty="0"/>
          </a:p>
          <a:p>
            <a:r>
              <a:rPr lang="en-US" dirty="0"/>
              <a:t>Helpful—users gave more accurate labels and built more accurate models</a:t>
            </a:r>
          </a:p>
          <a:p>
            <a:endParaRPr lang="en-US" dirty="0"/>
          </a:p>
          <a:p>
            <a:r>
              <a:rPr lang="en-US" dirty="0"/>
              <a:t>Application Domains</a:t>
            </a:r>
          </a:p>
          <a:p>
            <a:pPr lvl="1"/>
            <a:r>
              <a:rPr lang="en-US" dirty="0"/>
              <a:t>Geo-temporal analysis</a:t>
            </a:r>
          </a:p>
          <a:p>
            <a:pPr lvl="1"/>
            <a:r>
              <a:rPr lang="en-US" dirty="0"/>
              <a:t>Insider threat detection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FF26B-0E15-C74B-B45D-4AC2E9BBDAF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41142" y="7583269"/>
            <a:ext cx="4387776" cy="6463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Dustin.Arendt@pnnl.gov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EAD5A8-4CDA-F449-8F4F-0A21D1BE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82" y="2006949"/>
            <a:ext cx="4572001" cy="646331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67195-D556-BE44-8E05-86623A60F021}"/>
              </a:ext>
            </a:extLst>
          </p:cNvPr>
          <p:cNvSpPr txBox="1"/>
          <p:nvPr/>
        </p:nvSpPr>
        <p:spPr>
          <a:xfrm>
            <a:off x="1223682" y="6832537"/>
            <a:ext cx="1262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Available on GitHub </a:t>
            </a: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3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3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pnnl</a:t>
            </a:r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3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chissl</a:t>
            </a:r>
            <a:endParaRPr 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chissl video with digits">
            <a:hlinkClick r:id="" action="ppaction://media"/>
            <a:extLst>
              <a:ext uri="{FF2B5EF4-FFF2-40B4-BE49-F238E27FC236}">
                <a16:creationId xmlns:a16="http://schemas.microsoft.com/office/drawing/2014/main" id="{B6D7045F-BEEE-6646-AF46-C2D846F0E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762" b="8762"/>
          <a:stretch/>
        </p:blipFill>
        <p:spPr>
          <a:xfrm>
            <a:off x="1144511" y="2946811"/>
            <a:ext cx="6490988" cy="30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1D9532-FDD1-B04E-8493-F5DFA65C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08DFA-4F1B-1545-A447-DD3B4C69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CHISSL’s 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F40F5-6FC5-FA43-8763-60D4D0AE63D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Intuitive</a:t>
            </a:r>
          </a:p>
          <a:p>
            <a:pPr lvl="1"/>
            <a:r>
              <a:rPr lang="en-US" dirty="0"/>
              <a:t>Drag and drop examples to define groups and correct the model</a:t>
            </a:r>
          </a:p>
          <a:p>
            <a:pPr lvl="1"/>
            <a:r>
              <a:rPr lang="en-US" dirty="0"/>
              <a:t>Data is organized in simple table, rows are classes, columns are types of examples</a:t>
            </a:r>
          </a:p>
          <a:p>
            <a:pPr lvl="1"/>
            <a:endParaRPr lang="en-US" dirty="0"/>
          </a:p>
          <a:p>
            <a:r>
              <a:rPr lang="en-US" dirty="0"/>
              <a:t>Flexible</a:t>
            </a:r>
          </a:p>
          <a:p>
            <a:pPr lvl="1"/>
            <a:r>
              <a:rPr lang="en-US" dirty="0"/>
              <a:t>Doesn’t require knowledge of classes </a:t>
            </a:r>
            <a:r>
              <a:rPr lang="en-US" i="1" dirty="0"/>
              <a:t>a priori</a:t>
            </a:r>
          </a:p>
          <a:p>
            <a:pPr lvl="1"/>
            <a:r>
              <a:rPr lang="en-US" dirty="0"/>
              <a:t>Adaptable to different data types</a:t>
            </a:r>
          </a:p>
          <a:p>
            <a:pPr lvl="1"/>
            <a:r>
              <a:rPr lang="en-US" dirty="0"/>
              <a:t>Custom interactive visualizations</a:t>
            </a:r>
          </a:p>
          <a:p>
            <a:endParaRPr lang="en-US" dirty="0"/>
          </a:p>
          <a:p>
            <a:r>
              <a:rPr lang="en-US" dirty="0"/>
              <a:t>Scalable</a:t>
            </a:r>
          </a:p>
          <a:p>
            <a:pPr lvl="1"/>
            <a:r>
              <a:rPr lang="en-US" dirty="0"/>
              <a:t>Re-train at interactive speeds for large datasets</a:t>
            </a:r>
          </a:p>
          <a:p>
            <a:pPr lvl="1"/>
            <a:r>
              <a:rPr lang="en-US" dirty="0"/>
              <a:t>Tip of the iceberg design shows a small number of relevant instances</a:t>
            </a:r>
          </a:p>
        </p:txBody>
      </p:sp>
    </p:spTree>
    <p:extLst>
      <p:ext uri="{BB962C8B-B14F-4D97-AF65-F5344CB8AC3E}">
        <p14:creationId xmlns:p14="http://schemas.microsoft.com/office/powerpoint/2010/main" val="428339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28019-5BAE-9247-9D8A-BD2AD48F2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1BC996-E8CA-A340-BFB2-4259DA83A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3"/>
            <a:ext cx="11247119" cy="1310979"/>
          </a:xfrm>
        </p:spPr>
        <p:txBody>
          <a:bodyPr/>
          <a:lstStyle/>
          <a:p>
            <a:r>
              <a:rPr lang="en-US" dirty="0"/>
              <a:t>Design Constraints Based on Threats to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0E7A8-A0F9-8042-A555-3DD91F41FAE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815263" cy="5486401"/>
          </a:xfrm>
        </p:spPr>
        <p:txBody>
          <a:bodyPr/>
          <a:lstStyle/>
          <a:p>
            <a:r>
              <a:rPr lang="en-US" b="1" dirty="0"/>
              <a:t>Computational Constraints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dirty="0"/>
              <a:t>Don’t fit/predict on server</a:t>
            </a:r>
          </a:p>
          <a:p>
            <a:pPr lvl="2"/>
            <a:r>
              <a:rPr lang="en-US" i="1" dirty="0"/>
              <a:t>Latency</a:t>
            </a:r>
          </a:p>
          <a:p>
            <a:pPr lvl="2"/>
            <a:r>
              <a:rPr lang="en-US" i="1" dirty="0"/>
              <a:t>Surging Demand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dirty="0"/>
              <a:t>Don’t send representations to client</a:t>
            </a:r>
          </a:p>
          <a:p>
            <a:pPr lvl="2"/>
            <a:r>
              <a:rPr lang="en-US" i="1" dirty="0"/>
              <a:t>Load time</a:t>
            </a:r>
          </a:p>
          <a:p>
            <a:pPr lvl="2"/>
            <a:r>
              <a:rPr lang="en-US" i="1" dirty="0"/>
              <a:t>Browser memory</a:t>
            </a:r>
          </a:p>
          <a:p>
            <a:pPr lvl="1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E4FF781-A4E2-D748-BC6E-13715808732C}"/>
              </a:ext>
            </a:extLst>
          </p:cNvPr>
          <p:cNvSpPr txBox="1">
            <a:spLocks/>
          </p:cNvSpPr>
          <p:nvPr/>
        </p:nvSpPr>
        <p:spPr>
          <a:xfrm>
            <a:off x="8179033" y="2057399"/>
            <a:ext cx="5815263" cy="5486401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Visual Constraints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dirty="0"/>
              <a:t>Don’t aggregate instances</a:t>
            </a:r>
          </a:p>
          <a:p>
            <a:pPr lvl="2"/>
            <a:r>
              <a:rPr lang="en-US" i="1" dirty="0"/>
              <a:t>Over-abstraction</a:t>
            </a:r>
          </a:p>
          <a:p>
            <a:pPr lvl="2"/>
            <a:r>
              <a:rPr lang="en-US" i="1" dirty="0"/>
              <a:t>Over-specialization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dirty="0"/>
              <a:t>Don’t show every instance</a:t>
            </a:r>
          </a:p>
          <a:p>
            <a:pPr lvl="2"/>
            <a:r>
              <a:rPr lang="en-US" i="1" dirty="0"/>
              <a:t>Clutter</a:t>
            </a:r>
          </a:p>
          <a:p>
            <a:pPr lvl="2"/>
            <a:r>
              <a:rPr lang="en-US" i="1" dirty="0"/>
              <a:t>Over-plotting</a:t>
            </a:r>
          </a:p>
        </p:txBody>
      </p:sp>
    </p:spTree>
    <p:extLst>
      <p:ext uri="{BB962C8B-B14F-4D97-AF65-F5344CB8AC3E}">
        <p14:creationId xmlns:p14="http://schemas.microsoft.com/office/powerpoint/2010/main" val="14491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DA58E-58D6-ED43-9B1B-4F426B30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594C5-ABEA-B948-B288-C36AC9E2AE16}"/>
              </a:ext>
            </a:extLst>
          </p:cNvPr>
          <p:cNvSpPr txBox="1"/>
          <p:nvPr/>
        </p:nvSpPr>
        <p:spPr>
          <a:xfrm>
            <a:off x="1862232" y="3514635"/>
            <a:ext cx="109059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How does CHISSL work?</a:t>
            </a:r>
          </a:p>
        </p:txBody>
      </p:sp>
    </p:spTree>
    <p:extLst>
      <p:ext uri="{BB962C8B-B14F-4D97-AF65-F5344CB8AC3E}">
        <p14:creationId xmlns:p14="http://schemas.microsoft.com/office/powerpoint/2010/main" val="417003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8">
            <a:extLst>
              <a:ext uri="{FF2B5EF4-FFF2-40B4-BE49-F238E27FC236}">
                <a16:creationId xmlns:a16="http://schemas.microsoft.com/office/drawing/2014/main" id="{AA7B3BBB-8824-0845-A23C-A749F49A29B7}"/>
              </a:ext>
            </a:extLst>
          </p:cNvPr>
          <p:cNvSpPr/>
          <p:nvPr/>
        </p:nvSpPr>
        <p:spPr>
          <a:xfrm>
            <a:off x="2285999" y="2453358"/>
            <a:ext cx="3792072" cy="5628323"/>
          </a:xfrm>
          <a:custGeom>
            <a:avLst/>
            <a:gdLst>
              <a:gd name="connsiteX0" fmla="*/ 386338 w 4439812"/>
              <a:gd name="connsiteY0" fmla="*/ 498154 h 6461381"/>
              <a:gd name="connsiteX1" fmla="*/ 372891 w 4439812"/>
              <a:gd name="connsiteY1" fmla="*/ 5944213 h 6461381"/>
              <a:gd name="connsiteX2" fmla="*/ 2766468 w 4439812"/>
              <a:gd name="connsiteY2" fmla="*/ 5903871 h 6461381"/>
              <a:gd name="connsiteX3" fmla="*/ 2699232 w 4439812"/>
              <a:gd name="connsiteY3" fmla="*/ 2999307 h 6461381"/>
              <a:gd name="connsiteX4" fmla="*/ 4218750 w 4439812"/>
              <a:gd name="connsiteY4" fmla="*/ 2824495 h 6461381"/>
              <a:gd name="connsiteX5" fmla="*/ 4017044 w 4439812"/>
              <a:gd name="connsiteY5" fmla="*/ 511601 h 6461381"/>
              <a:gd name="connsiteX6" fmla="*/ 386338 w 4439812"/>
              <a:gd name="connsiteY6" fmla="*/ 498154 h 646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812" h="6461381">
                <a:moveTo>
                  <a:pt x="386338" y="498154"/>
                </a:moveTo>
                <a:cubicBezTo>
                  <a:pt x="-221021" y="1403589"/>
                  <a:pt x="-23797" y="5043260"/>
                  <a:pt x="372891" y="5944213"/>
                </a:cubicBezTo>
                <a:cubicBezTo>
                  <a:pt x="769579" y="6845166"/>
                  <a:pt x="2378744" y="6394689"/>
                  <a:pt x="2766468" y="5903871"/>
                </a:cubicBezTo>
                <a:cubicBezTo>
                  <a:pt x="3154192" y="5413053"/>
                  <a:pt x="2457185" y="3512536"/>
                  <a:pt x="2699232" y="2999307"/>
                </a:cubicBezTo>
                <a:cubicBezTo>
                  <a:pt x="2941279" y="2486078"/>
                  <a:pt x="3999115" y="3239113"/>
                  <a:pt x="4218750" y="2824495"/>
                </a:cubicBezTo>
                <a:cubicBezTo>
                  <a:pt x="4438385" y="2409877"/>
                  <a:pt x="4655779" y="899325"/>
                  <a:pt x="4017044" y="511601"/>
                </a:cubicBezTo>
                <a:cubicBezTo>
                  <a:pt x="3378309" y="123877"/>
                  <a:pt x="993697" y="-407281"/>
                  <a:pt x="386338" y="498154"/>
                </a:cubicBezTo>
                <a:close/>
              </a:path>
            </a:pathLst>
          </a:custGeom>
          <a:noFill/>
          <a:ln w="508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F0A7C-AED1-3B44-B865-F04A6206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746D6B-1971-4A4A-B1C8-96546C83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Semi Supervised Learning</a:t>
            </a:r>
            <a:br>
              <a:rPr lang="en-US" dirty="0"/>
            </a:br>
            <a:r>
              <a:rPr lang="en-US" dirty="0"/>
              <a:t>Induction vs Transduction Learning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21E089-D2A8-BB43-B03C-4BBFEFBEDE53}"/>
              </a:ext>
            </a:extLst>
          </p:cNvPr>
          <p:cNvSpPr txBox="1">
            <a:spLocks/>
          </p:cNvSpPr>
          <p:nvPr/>
        </p:nvSpPr>
        <p:spPr>
          <a:xfrm>
            <a:off x="2178241" y="2453359"/>
            <a:ext cx="11382255" cy="706964"/>
          </a:xfrm>
          <a:prstGeom prst="rect">
            <a:avLst/>
          </a:prstGeom>
        </p:spPr>
        <p:txBody>
          <a:bodyPr lIns="0" anchor="b"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A1AFB1-F0A0-EF4A-8A2F-0C906C3E59B4}"/>
              </a:ext>
            </a:extLst>
          </p:cNvPr>
          <p:cNvSpPr/>
          <p:nvPr/>
        </p:nvSpPr>
        <p:spPr>
          <a:xfrm>
            <a:off x="2668167" y="2786538"/>
            <a:ext cx="1775011" cy="1745121"/>
          </a:xfrm>
          <a:prstGeom prst="roundRect">
            <a:avLst/>
          </a:prstGeom>
          <a:solidFill>
            <a:srgbClr val="F4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Labeled Data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E99C29-58B0-F241-B9E0-06DA2B1D040D}"/>
              </a:ext>
            </a:extLst>
          </p:cNvPr>
          <p:cNvSpPr/>
          <p:nvPr/>
        </p:nvSpPr>
        <p:spPr>
          <a:xfrm>
            <a:off x="4933104" y="2806841"/>
            <a:ext cx="497359" cy="1745121"/>
          </a:xfrm>
          <a:prstGeom prst="roundRect">
            <a:avLst>
              <a:gd name="adj" fmla="val 41000"/>
            </a:avLst>
          </a:prstGeom>
          <a:solidFill>
            <a:srgbClr val="71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35B790-1C51-8440-9E0A-8213CD792ACF}"/>
              </a:ext>
            </a:extLst>
          </p:cNvPr>
          <p:cNvSpPr txBox="1"/>
          <p:nvPr/>
        </p:nvSpPr>
        <p:spPr>
          <a:xfrm>
            <a:off x="3319456" y="1788660"/>
            <a:ext cx="161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Training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CFBA35-4D62-6244-A9F1-D9289BD73CDB}"/>
              </a:ext>
            </a:extLst>
          </p:cNvPr>
          <p:cNvSpPr txBox="1"/>
          <p:nvPr/>
        </p:nvSpPr>
        <p:spPr>
          <a:xfrm>
            <a:off x="1035434" y="3421259"/>
            <a:ext cx="138523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753CA-C3BB-F74A-A2D8-B82EAEAEF27D}"/>
              </a:ext>
            </a:extLst>
          </p:cNvPr>
          <p:cNvSpPr txBox="1"/>
          <p:nvPr/>
        </p:nvSpPr>
        <p:spPr>
          <a:xfrm>
            <a:off x="5562217" y="3446732"/>
            <a:ext cx="138523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B196809-392F-664A-AB71-0848329F466D}"/>
              </a:ext>
            </a:extLst>
          </p:cNvPr>
          <p:cNvGrpSpPr/>
          <p:nvPr/>
        </p:nvGrpSpPr>
        <p:grpSpPr>
          <a:xfrm>
            <a:off x="8858196" y="1762718"/>
            <a:ext cx="5589323" cy="5189411"/>
            <a:chOff x="8858196" y="1762718"/>
            <a:chExt cx="5589323" cy="5189411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64D6FB6-83FA-CA48-A567-72A80CD5A9D9}"/>
                </a:ext>
              </a:extLst>
            </p:cNvPr>
            <p:cNvSpPr/>
            <p:nvPr/>
          </p:nvSpPr>
          <p:spPr>
            <a:xfrm>
              <a:off x="8858196" y="2806841"/>
              <a:ext cx="1775011" cy="4145288"/>
            </a:xfrm>
            <a:prstGeom prst="roundRect">
              <a:avLst/>
            </a:prstGeom>
            <a:solidFill>
              <a:srgbClr val="F4A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New 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8ED363-F59A-F14D-8CF1-5616B5520369}"/>
                </a:ext>
              </a:extLst>
            </p:cNvPr>
            <p:cNvSpPr txBox="1"/>
            <p:nvPr/>
          </p:nvSpPr>
          <p:spPr>
            <a:xfrm>
              <a:off x="9667157" y="1762718"/>
              <a:ext cx="2765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After Training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CACD0DB-A261-2D4F-8203-F165A8DCA48A}"/>
                </a:ext>
              </a:extLst>
            </p:cNvPr>
            <p:cNvSpPr/>
            <p:nvPr/>
          </p:nvSpPr>
          <p:spPr>
            <a:xfrm>
              <a:off x="11950631" y="2806841"/>
              <a:ext cx="497359" cy="4145288"/>
            </a:xfrm>
            <a:prstGeom prst="roundRect">
              <a:avLst>
                <a:gd name="adj" fmla="val 41000"/>
              </a:avLst>
            </a:prstGeom>
            <a:solidFill>
              <a:srgbClr val="719500">
                <a:alpha val="50000"/>
              </a:srgbClr>
            </a:solidFill>
            <a:ln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834EBCE6-986D-0143-942B-401D1321B4D5}"/>
                </a:ext>
              </a:extLst>
            </p:cNvPr>
            <p:cNvSpPr/>
            <p:nvPr/>
          </p:nvSpPr>
          <p:spPr>
            <a:xfrm>
              <a:off x="11049872" y="4690291"/>
              <a:ext cx="484094" cy="4303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0F458D-C705-7F4B-A3B2-0E8D47586481}"/>
                </a:ext>
              </a:extLst>
            </p:cNvPr>
            <p:cNvSpPr txBox="1"/>
            <p:nvPr/>
          </p:nvSpPr>
          <p:spPr>
            <a:xfrm>
              <a:off x="12664687" y="4334720"/>
              <a:ext cx="178283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model guesses these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91E2B4D-33B2-3545-A209-BADEAFABBF87}"/>
              </a:ext>
            </a:extLst>
          </p:cNvPr>
          <p:cNvGrpSpPr/>
          <p:nvPr/>
        </p:nvGrpSpPr>
        <p:grpSpPr>
          <a:xfrm>
            <a:off x="1056689" y="4996338"/>
            <a:ext cx="6258511" cy="2776062"/>
            <a:chOff x="1056689" y="4996338"/>
            <a:chExt cx="6258511" cy="2776062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4D414CD-7B64-D944-9093-8E45DD790BD1}"/>
                </a:ext>
              </a:extLst>
            </p:cNvPr>
            <p:cNvSpPr/>
            <p:nvPr/>
          </p:nvSpPr>
          <p:spPr>
            <a:xfrm>
              <a:off x="2668166" y="4996338"/>
              <a:ext cx="1775011" cy="2776062"/>
            </a:xfrm>
            <a:prstGeom prst="roundRect">
              <a:avLst/>
            </a:prstGeom>
            <a:solidFill>
              <a:srgbClr val="F4A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Unlabeled Data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0DDBDF3-C385-0445-9D5C-284817AEE195}"/>
                </a:ext>
              </a:extLst>
            </p:cNvPr>
            <p:cNvSpPr/>
            <p:nvPr/>
          </p:nvSpPr>
          <p:spPr>
            <a:xfrm>
              <a:off x="4933103" y="4996338"/>
              <a:ext cx="497359" cy="2776062"/>
            </a:xfrm>
            <a:prstGeom prst="roundRect">
              <a:avLst>
                <a:gd name="adj" fmla="val 41000"/>
              </a:avLst>
            </a:prstGeom>
            <a:solidFill>
              <a:srgbClr val="719500">
                <a:alpha val="50000"/>
              </a:srgbClr>
            </a:solidFill>
            <a:ln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8C379F-EA8C-AA42-8D54-A7A98D665E87}"/>
                </a:ext>
              </a:extLst>
            </p:cNvPr>
            <p:cNvSpPr txBox="1"/>
            <p:nvPr/>
          </p:nvSpPr>
          <p:spPr>
            <a:xfrm>
              <a:off x="5562217" y="6045209"/>
              <a:ext cx="1752983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 don’t know these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03000E-2D59-324D-B8EE-47440E4E3D62}"/>
                </a:ext>
              </a:extLst>
            </p:cNvPr>
            <p:cNvSpPr txBox="1"/>
            <p:nvPr/>
          </p:nvSpPr>
          <p:spPr>
            <a:xfrm>
              <a:off x="1056689" y="6005804"/>
              <a:ext cx="138523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More Instances</a:t>
              </a:r>
            </a:p>
          </p:txBody>
        </p:sp>
      </p:grp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08370C7-EBFB-5D4A-9D5F-FA5E3792F3F6}"/>
              </a:ext>
            </a:extLst>
          </p:cNvPr>
          <p:cNvSpPr/>
          <p:nvPr/>
        </p:nvSpPr>
        <p:spPr>
          <a:xfrm rot="2843835">
            <a:off x="4446094" y="4664331"/>
            <a:ext cx="484094" cy="430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>
            <a:extLst>
              <a:ext uri="{FF2B5EF4-FFF2-40B4-BE49-F238E27FC236}">
                <a16:creationId xmlns:a16="http://schemas.microsoft.com/office/drawing/2014/main" id="{2C6B97C5-2358-5D48-A222-D9755E6CF77B}"/>
              </a:ext>
            </a:extLst>
          </p:cNvPr>
          <p:cNvSpPr>
            <a:spLocks noChangeAspect="1"/>
          </p:cNvSpPr>
          <p:nvPr/>
        </p:nvSpPr>
        <p:spPr>
          <a:xfrm rot="18914766">
            <a:off x="8965333" y="2625517"/>
            <a:ext cx="4637656" cy="4637656"/>
          </a:xfrm>
          <a:prstGeom prst="plus">
            <a:avLst>
              <a:gd name="adj" fmla="val 451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9209098-505B-2B40-A01E-287BF4636BDF}"/>
              </a:ext>
            </a:extLst>
          </p:cNvPr>
          <p:cNvSpPr txBox="1"/>
          <p:nvPr/>
        </p:nvSpPr>
        <p:spPr>
          <a:xfrm>
            <a:off x="1720457" y="1967976"/>
            <a:ext cx="3850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Semi-Supervised Transduction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EF757B-692B-4F40-8D63-516AA621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710D58-00CD-DA4A-8506-68160955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Free Classification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F416AB-7DAA-BE44-B9F3-CEEC5C4FA157}"/>
              </a:ext>
            </a:extLst>
          </p:cNvPr>
          <p:cNvSpPr/>
          <p:nvPr/>
        </p:nvSpPr>
        <p:spPr>
          <a:xfrm>
            <a:off x="2134402" y="3015138"/>
            <a:ext cx="1775011" cy="1745121"/>
          </a:xfrm>
          <a:prstGeom prst="roundRect">
            <a:avLst/>
          </a:prstGeom>
          <a:solidFill>
            <a:srgbClr val="F4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Labeled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8DA5A-AC76-5C45-AE12-49E382DC77CC}"/>
              </a:ext>
            </a:extLst>
          </p:cNvPr>
          <p:cNvSpPr/>
          <p:nvPr/>
        </p:nvSpPr>
        <p:spPr>
          <a:xfrm>
            <a:off x="4399339" y="3035441"/>
            <a:ext cx="497359" cy="1745121"/>
          </a:xfrm>
          <a:prstGeom prst="roundRect">
            <a:avLst>
              <a:gd name="adj" fmla="val 41000"/>
            </a:avLst>
          </a:prstGeom>
          <a:solidFill>
            <a:srgbClr val="71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21EB4DA-B62D-ED44-9A75-34CE5777B86F}"/>
              </a:ext>
            </a:extLst>
          </p:cNvPr>
          <p:cNvSpPr/>
          <p:nvPr/>
        </p:nvSpPr>
        <p:spPr>
          <a:xfrm>
            <a:off x="2134401" y="5224938"/>
            <a:ext cx="1775011" cy="2776062"/>
          </a:xfrm>
          <a:prstGeom prst="roundRect">
            <a:avLst/>
          </a:prstGeom>
          <a:solidFill>
            <a:srgbClr val="F4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Unlabeled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6BA5C5-C5F8-894E-876D-BFACCB646217}"/>
              </a:ext>
            </a:extLst>
          </p:cNvPr>
          <p:cNvSpPr/>
          <p:nvPr/>
        </p:nvSpPr>
        <p:spPr>
          <a:xfrm>
            <a:off x="4399338" y="5224938"/>
            <a:ext cx="497359" cy="2776062"/>
          </a:xfrm>
          <a:prstGeom prst="roundRect">
            <a:avLst>
              <a:gd name="adj" fmla="val 41000"/>
            </a:avLst>
          </a:prstGeom>
          <a:solidFill>
            <a:srgbClr val="719500">
              <a:alpha val="50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AC7753D-E4D1-9D4B-AB84-54217F53D4A7}"/>
              </a:ext>
            </a:extLst>
          </p:cNvPr>
          <p:cNvSpPr/>
          <p:nvPr/>
        </p:nvSpPr>
        <p:spPr>
          <a:xfrm rot="2843835">
            <a:off x="3864202" y="4831741"/>
            <a:ext cx="484094" cy="430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6083D7-84D5-5A4E-ADB7-E054DE8E4CD4}"/>
              </a:ext>
            </a:extLst>
          </p:cNvPr>
          <p:cNvSpPr txBox="1"/>
          <p:nvPr/>
        </p:nvSpPr>
        <p:spPr>
          <a:xfrm>
            <a:off x="8344571" y="1972681"/>
            <a:ext cx="5110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Representation-Free Transduction Learning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D2F6C8-0C52-B045-B9E2-06F16161F579}"/>
              </a:ext>
            </a:extLst>
          </p:cNvPr>
          <p:cNvGrpSpPr/>
          <p:nvPr/>
        </p:nvGrpSpPr>
        <p:grpSpPr>
          <a:xfrm>
            <a:off x="7658769" y="3023985"/>
            <a:ext cx="1775012" cy="4985862"/>
            <a:chOff x="6427693" y="2993108"/>
            <a:chExt cx="1775012" cy="498586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39414F0-2DEA-7B42-9ACA-52F126CCD7BE}"/>
                </a:ext>
              </a:extLst>
            </p:cNvPr>
            <p:cNvSpPr/>
            <p:nvPr/>
          </p:nvSpPr>
          <p:spPr>
            <a:xfrm>
              <a:off x="6427694" y="2993108"/>
              <a:ext cx="1775011" cy="1745121"/>
            </a:xfrm>
            <a:prstGeom prst="roundRect">
              <a:avLst/>
            </a:prstGeom>
            <a:solidFill>
              <a:srgbClr val="F4A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Labeled Data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AF60776-77A4-C548-8148-D5A1312E28BB}"/>
                </a:ext>
              </a:extLst>
            </p:cNvPr>
            <p:cNvSpPr/>
            <p:nvPr/>
          </p:nvSpPr>
          <p:spPr>
            <a:xfrm>
              <a:off x="6427693" y="5202908"/>
              <a:ext cx="1775011" cy="2776062"/>
            </a:xfrm>
            <a:prstGeom prst="roundRect">
              <a:avLst/>
            </a:prstGeom>
            <a:solidFill>
              <a:srgbClr val="F4A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Unlabeled Data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825DA2-373A-3542-AFC1-83A0F6195DAA}"/>
              </a:ext>
            </a:extLst>
          </p:cNvPr>
          <p:cNvSpPr/>
          <p:nvPr/>
        </p:nvSpPr>
        <p:spPr>
          <a:xfrm>
            <a:off x="11774154" y="3086620"/>
            <a:ext cx="497359" cy="1745121"/>
          </a:xfrm>
          <a:prstGeom prst="roundRect">
            <a:avLst>
              <a:gd name="adj" fmla="val 41000"/>
            </a:avLst>
          </a:prstGeom>
          <a:solidFill>
            <a:srgbClr val="71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00FBB0E-5D82-8247-811F-DE05047D0743}"/>
              </a:ext>
            </a:extLst>
          </p:cNvPr>
          <p:cNvGrpSpPr/>
          <p:nvPr/>
        </p:nvGrpSpPr>
        <p:grpSpPr>
          <a:xfrm>
            <a:off x="10201941" y="2910627"/>
            <a:ext cx="2615496" cy="5269168"/>
            <a:chOff x="9172570" y="2879750"/>
            <a:chExt cx="2615496" cy="526916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06FBFE7-783F-A34D-9399-645C9604560C}"/>
                </a:ext>
              </a:extLst>
            </p:cNvPr>
            <p:cNvSpPr/>
            <p:nvPr/>
          </p:nvSpPr>
          <p:spPr>
            <a:xfrm>
              <a:off x="9172570" y="2879750"/>
              <a:ext cx="2615496" cy="5269168"/>
            </a:xfrm>
            <a:custGeom>
              <a:avLst/>
              <a:gdLst>
                <a:gd name="connsiteX0" fmla="*/ 209337 w 2692038"/>
                <a:gd name="connsiteY0" fmla="*/ 491755 h 6045096"/>
                <a:gd name="connsiteX1" fmla="*/ 222784 w 2692038"/>
                <a:gd name="connsiteY1" fmla="*/ 5561296 h 6045096"/>
                <a:gd name="connsiteX2" fmla="*/ 1298548 w 2692038"/>
                <a:gd name="connsiteY2" fmla="*/ 5507508 h 6045096"/>
                <a:gd name="connsiteX3" fmla="*/ 1338890 w 2692038"/>
                <a:gd name="connsiteY3" fmla="*/ 2629838 h 6045096"/>
                <a:gd name="connsiteX4" fmla="*/ 2481890 w 2692038"/>
                <a:gd name="connsiteY4" fmla="*/ 2495367 h 6045096"/>
                <a:gd name="connsiteX5" fmla="*/ 2468443 w 2692038"/>
                <a:gd name="connsiteY5" fmla="*/ 424520 h 6045096"/>
                <a:gd name="connsiteX6" fmla="*/ 209337 w 2692038"/>
                <a:gd name="connsiteY6" fmla="*/ 491755 h 604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2038" h="6045096">
                  <a:moveTo>
                    <a:pt x="209337" y="491755"/>
                  </a:moveTo>
                  <a:cubicBezTo>
                    <a:pt x="-164940" y="1347884"/>
                    <a:pt x="41249" y="4725337"/>
                    <a:pt x="222784" y="5561296"/>
                  </a:cubicBezTo>
                  <a:cubicBezTo>
                    <a:pt x="404319" y="6397255"/>
                    <a:pt x="1112530" y="5996084"/>
                    <a:pt x="1298548" y="5507508"/>
                  </a:cubicBezTo>
                  <a:cubicBezTo>
                    <a:pt x="1484566" y="5018932"/>
                    <a:pt x="1141666" y="3131862"/>
                    <a:pt x="1338890" y="2629838"/>
                  </a:cubicBezTo>
                  <a:cubicBezTo>
                    <a:pt x="1536114" y="2127815"/>
                    <a:pt x="2293631" y="2862920"/>
                    <a:pt x="2481890" y="2495367"/>
                  </a:cubicBezTo>
                  <a:cubicBezTo>
                    <a:pt x="2670149" y="2127814"/>
                    <a:pt x="2847202" y="760697"/>
                    <a:pt x="2468443" y="424520"/>
                  </a:cubicBezTo>
                  <a:cubicBezTo>
                    <a:pt x="2089684" y="88343"/>
                    <a:pt x="583614" y="-364374"/>
                    <a:pt x="209337" y="491755"/>
                  </a:cubicBezTo>
                  <a:close/>
                </a:path>
              </a:pathLst>
            </a:custGeom>
            <a:noFill/>
            <a:ln w="508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5AA2AEF-E347-5E4B-9491-01BAFBEFE34A}"/>
                </a:ext>
              </a:extLst>
            </p:cNvPr>
            <p:cNvSpPr/>
            <p:nvPr/>
          </p:nvSpPr>
          <p:spPr>
            <a:xfrm>
              <a:off x="10760293" y="5182605"/>
              <a:ext cx="497359" cy="2776062"/>
            </a:xfrm>
            <a:prstGeom prst="roundRect">
              <a:avLst>
                <a:gd name="adj" fmla="val 41000"/>
              </a:avLst>
            </a:prstGeom>
            <a:solidFill>
              <a:srgbClr val="719500">
                <a:alpha val="50000"/>
              </a:srgbClr>
            </a:solidFill>
            <a:ln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222A9F34-141A-C847-876B-53282C552D69}"/>
                </a:ext>
              </a:extLst>
            </p:cNvPr>
            <p:cNvSpPr/>
            <p:nvPr/>
          </p:nvSpPr>
          <p:spPr>
            <a:xfrm rot="2843835">
              <a:off x="10273283" y="4826575"/>
              <a:ext cx="484094" cy="4303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7D2FD9-945C-D541-B8AF-7534BD0DF0EE}"/>
              </a:ext>
            </a:extLst>
          </p:cNvPr>
          <p:cNvGrpSpPr/>
          <p:nvPr/>
        </p:nvGrpSpPr>
        <p:grpSpPr>
          <a:xfrm>
            <a:off x="9542196" y="3079559"/>
            <a:ext cx="1586834" cy="4945257"/>
            <a:chOff x="8512825" y="3048682"/>
            <a:chExt cx="1586834" cy="494525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8D24D87-CD96-7747-B816-A51795F92A04}"/>
                </a:ext>
              </a:extLst>
            </p:cNvPr>
            <p:cNvSpPr/>
            <p:nvPr/>
          </p:nvSpPr>
          <p:spPr>
            <a:xfrm>
              <a:off x="9586790" y="3048682"/>
              <a:ext cx="512869" cy="4945257"/>
            </a:xfrm>
            <a:prstGeom prst="roundRect">
              <a:avLst>
                <a:gd name="adj" fmla="val 25014"/>
              </a:avLst>
            </a:prstGeom>
            <a:solidFill>
              <a:srgbClr val="8201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!!!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524D975F-B2CD-404B-94D0-4651519094C6}"/>
                </a:ext>
              </a:extLst>
            </p:cNvPr>
            <p:cNvSpPr/>
            <p:nvPr/>
          </p:nvSpPr>
          <p:spPr>
            <a:xfrm>
              <a:off x="8512825" y="4800864"/>
              <a:ext cx="484094" cy="4303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467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9354BB-9046-FE49-B628-F64ABC48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3F1D51-890D-F14B-A934-B5ACF972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378448"/>
            <a:ext cx="10972800" cy="1310979"/>
          </a:xfrm>
        </p:spPr>
        <p:txBody>
          <a:bodyPr/>
          <a:lstStyle/>
          <a:p>
            <a:r>
              <a:rPr lang="en-US" dirty="0"/>
              <a:t>Secret Sauce: </a:t>
            </a:r>
            <a:r>
              <a:rPr lang="en-US" b="0" dirty="0"/>
              <a:t>how to find a good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2F7F5-BC22-5D46-97F0-F58B56BEDE1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63449" y="2313580"/>
            <a:ext cx="4598894" cy="1721225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  <a:p>
            <a:r>
              <a:rPr lang="en-US" dirty="0"/>
              <a:t>1-NN classification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204B7B8-A4FC-2B4F-92F6-1D6DA2227802}"/>
              </a:ext>
            </a:extLst>
          </p:cNvPr>
          <p:cNvSpPr/>
          <p:nvPr/>
        </p:nvSpPr>
        <p:spPr>
          <a:xfrm>
            <a:off x="10259165" y="795763"/>
            <a:ext cx="512869" cy="1127561"/>
          </a:xfrm>
          <a:prstGeom prst="roundRect">
            <a:avLst>
              <a:gd name="adj" fmla="val 25014"/>
            </a:avLst>
          </a:prstGeom>
          <a:solidFill>
            <a:srgbClr val="820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0F40E-334A-DD4D-8A17-FD99BF26D97B}"/>
              </a:ext>
            </a:extLst>
          </p:cNvPr>
          <p:cNvSpPr txBox="1"/>
          <p:nvPr/>
        </p:nvSpPr>
        <p:spPr>
          <a:xfrm>
            <a:off x="5905939" y="5462188"/>
            <a:ext cx="43696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1" dirty="0"/>
              <a:t>O</a:t>
            </a:r>
            <a:r>
              <a:rPr lang="en-US" sz="2800" i="1" dirty="0"/>
              <a:t>(n)</a:t>
            </a:r>
            <a:r>
              <a:rPr lang="en-US" sz="2800" dirty="0"/>
              <a:t> space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1" dirty="0"/>
              <a:t>O</a:t>
            </a:r>
            <a:r>
              <a:rPr lang="en-US" sz="2800" i="1" dirty="0"/>
              <a:t>(n)</a:t>
            </a:r>
            <a:r>
              <a:rPr lang="en-US" sz="2800" dirty="0"/>
              <a:t> time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Incremental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E2022-8B21-7A47-A8DE-21D0C98CD43B}"/>
              </a:ext>
            </a:extLst>
          </p:cNvPr>
          <p:cNvGrpSpPr/>
          <p:nvPr/>
        </p:nvGrpSpPr>
        <p:grpSpPr>
          <a:xfrm>
            <a:off x="1884895" y="4737691"/>
            <a:ext cx="2847975" cy="2311578"/>
            <a:chOff x="8223831" y="2341384"/>
            <a:chExt cx="2847975" cy="2311578"/>
          </a:xfrm>
          <a:solidFill>
            <a:schemeClr val="bg2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1CB1F1-FAC1-764C-894D-26F960F738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3831" y="4310062"/>
              <a:ext cx="342900" cy="342900"/>
            </a:xfrm>
            <a:prstGeom prst="ellipse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D48E7E-63BA-1647-9246-039417E81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4846" y="4310062"/>
              <a:ext cx="342900" cy="342900"/>
            </a:xfrm>
            <a:prstGeom prst="ellipse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9FF2863-B112-8447-9CAD-62BBCFB50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861" y="4310062"/>
              <a:ext cx="342900" cy="342900"/>
            </a:xfrm>
            <a:prstGeom prst="ellipse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6D94A0-A9DA-4043-8645-49F12A45F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876" y="4310062"/>
              <a:ext cx="342900" cy="342900"/>
            </a:xfrm>
            <a:prstGeom prst="ellipse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D5D46C-7BB5-9F44-A1A9-5B474253B6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7891" y="4310062"/>
              <a:ext cx="342900" cy="342900"/>
            </a:xfrm>
            <a:prstGeom prst="ellipse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D8A340-6453-A641-8D2B-B942D0804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8906" y="4310062"/>
              <a:ext cx="342900" cy="342900"/>
            </a:xfrm>
            <a:prstGeom prst="ellipse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05A3AA-9010-3744-ABE1-252E671F18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4339" y="3658484"/>
              <a:ext cx="342900" cy="342900"/>
            </a:xfrm>
            <a:prstGeom prst="ellipse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BE4592-22D5-E64F-BE9F-4A89EAEE92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3033" y="3658484"/>
              <a:ext cx="342900" cy="342900"/>
            </a:xfrm>
            <a:prstGeom prst="ellipse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6B75CD-4AE5-F24B-A6A1-19354869E2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76440" y="3659637"/>
              <a:ext cx="342900" cy="342900"/>
            </a:xfrm>
            <a:prstGeom prst="ellipse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44E8E-4205-5448-B197-492C30EAF9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5353" y="3006905"/>
              <a:ext cx="342900" cy="342900"/>
            </a:xfrm>
            <a:prstGeom prst="ellipse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2B7B28-7F9C-094C-BCE6-1F597C687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2900" y="2341384"/>
              <a:ext cx="342900" cy="342900"/>
            </a:xfrm>
            <a:prstGeom prst="ellipse">
              <a:avLst/>
            </a:prstGeom>
            <a:grp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F1CAD3-543B-1A40-8FEB-39FCAF674624}"/>
                </a:ext>
              </a:extLst>
            </p:cNvPr>
            <p:cNvCxnSpPr>
              <a:cxnSpLocks/>
              <a:stCxn id="8" idx="0"/>
              <a:endCxn id="14" idx="3"/>
            </p:cNvCxnSpPr>
            <p:nvPr/>
          </p:nvCxnSpPr>
          <p:spPr>
            <a:xfrm flipV="1">
              <a:off x="8395281" y="3951167"/>
              <a:ext cx="129275" cy="35889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F0CCA79-BE79-C945-9177-1AAA9802972A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8767022" y="3951167"/>
              <a:ext cx="104166" cy="354133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623977-B8DB-814F-9990-C6C10BBF2185}"/>
                </a:ext>
              </a:extLst>
            </p:cNvPr>
            <p:cNvCxnSpPr>
              <a:cxnSpLocks/>
              <a:stCxn id="15" idx="3"/>
              <a:endCxn id="10" idx="0"/>
            </p:cNvCxnSpPr>
            <p:nvPr/>
          </p:nvCxnSpPr>
          <p:spPr>
            <a:xfrm flipH="1">
              <a:off x="9397311" y="3951167"/>
              <a:ext cx="115939" cy="35889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356D0C8-6B59-9148-BA26-55F97BAA1B71}"/>
                </a:ext>
              </a:extLst>
            </p:cNvPr>
            <p:cNvCxnSpPr>
              <a:cxnSpLocks/>
              <a:stCxn id="15" idx="5"/>
              <a:endCxn id="11" idx="0"/>
            </p:cNvCxnSpPr>
            <p:nvPr/>
          </p:nvCxnSpPr>
          <p:spPr>
            <a:xfrm>
              <a:off x="9755716" y="3951167"/>
              <a:ext cx="142610" cy="35889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3C9916-74D9-3149-B435-CC5D12361938}"/>
                </a:ext>
              </a:extLst>
            </p:cNvPr>
            <p:cNvCxnSpPr>
              <a:cxnSpLocks/>
              <a:stCxn id="16" idx="3"/>
              <a:endCxn id="12" idx="0"/>
            </p:cNvCxnSpPr>
            <p:nvPr/>
          </p:nvCxnSpPr>
          <p:spPr>
            <a:xfrm flipH="1">
              <a:off x="10399341" y="3952320"/>
              <a:ext cx="127316" cy="357742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5892E01-3F86-944A-8925-9E4CD8126B8D}"/>
                </a:ext>
              </a:extLst>
            </p:cNvPr>
            <p:cNvCxnSpPr>
              <a:cxnSpLocks/>
              <a:stCxn id="16" idx="5"/>
              <a:endCxn id="13" idx="0"/>
            </p:cNvCxnSpPr>
            <p:nvPr/>
          </p:nvCxnSpPr>
          <p:spPr>
            <a:xfrm>
              <a:off x="10769123" y="3952320"/>
              <a:ext cx="131233" cy="357742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AB2BAEB-3918-9244-B68F-1F6B5937C98E}"/>
                </a:ext>
              </a:extLst>
            </p:cNvPr>
            <p:cNvCxnSpPr>
              <a:cxnSpLocks/>
              <a:stCxn id="17" idx="3"/>
              <a:endCxn id="14" idx="0"/>
            </p:cNvCxnSpPr>
            <p:nvPr/>
          </p:nvCxnSpPr>
          <p:spPr>
            <a:xfrm flipH="1">
              <a:off x="8645789" y="3299588"/>
              <a:ext cx="379781" cy="358896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BCED6AA-A09A-8F40-92D4-3E6ED96D21FC}"/>
                </a:ext>
              </a:extLst>
            </p:cNvPr>
            <p:cNvCxnSpPr>
              <a:cxnSpLocks/>
              <a:stCxn id="15" idx="0"/>
              <a:endCxn id="17" idx="5"/>
            </p:cNvCxnSpPr>
            <p:nvPr/>
          </p:nvCxnSpPr>
          <p:spPr>
            <a:xfrm flipH="1" flipV="1">
              <a:off x="9268036" y="3299588"/>
              <a:ext cx="366447" cy="358896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A120F5C-3EE1-FE42-ADB8-B4BB71C438CB}"/>
                </a:ext>
              </a:extLst>
            </p:cNvPr>
            <p:cNvCxnSpPr>
              <a:cxnSpLocks/>
              <a:stCxn id="18" idx="3"/>
              <a:endCxn id="17" idx="0"/>
            </p:cNvCxnSpPr>
            <p:nvPr/>
          </p:nvCxnSpPr>
          <p:spPr>
            <a:xfrm flipH="1">
              <a:off x="9146803" y="2634067"/>
              <a:ext cx="366314" cy="372838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85E91C4-DCFF-F94A-B47C-FE020C22C914}"/>
                </a:ext>
              </a:extLst>
            </p:cNvPr>
            <p:cNvCxnSpPr>
              <a:cxnSpLocks/>
              <a:stCxn id="16" idx="0"/>
              <a:endCxn id="18" idx="5"/>
            </p:cNvCxnSpPr>
            <p:nvPr/>
          </p:nvCxnSpPr>
          <p:spPr>
            <a:xfrm flipH="1" flipV="1">
              <a:off x="9755583" y="2634067"/>
              <a:ext cx="892307" cy="102557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A1B63E-59D2-AF48-9CAD-99B4D01C8B3F}"/>
              </a:ext>
            </a:extLst>
          </p:cNvPr>
          <p:cNvGrpSpPr/>
          <p:nvPr/>
        </p:nvGrpSpPr>
        <p:grpSpPr>
          <a:xfrm>
            <a:off x="2541040" y="5868067"/>
            <a:ext cx="517335" cy="811742"/>
            <a:chOff x="8575861" y="3727052"/>
            <a:chExt cx="517335" cy="811742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9D0A73-28B6-7B43-8E9F-FADDD56AFEDD}"/>
                </a:ext>
              </a:extLst>
            </p:cNvPr>
            <p:cNvSpPr/>
            <p:nvPr/>
          </p:nvSpPr>
          <p:spPr>
            <a:xfrm>
              <a:off x="8575861" y="3727052"/>
              <a:ext cx="495314" cy="811742"/>
            </a:xfrm>
            <a:custGeom>
              <a:avLst/>
              <a:gdLst>
                <a:gd name="connsiteX0" fmla="*/ 388680 w 495314"/>
                <a:gd name="connsiteY0" fmla="*/ 811742 h 811742"/>
                <a:gd name="connsiteX1" fmla="*/ 492852 w 495314"/>
                <a:gd name="connsiteY1" fmla="*/ 348755 h 811742"/>
                <a:gd name="connsiteX2" fmla="*/ 296082 w 495314"/>
                <a:gd name="connsiteY2" fmla="*/ 1514 h 811742"/>
                <a:gd name="connsiteX3" fmla="*/ 6715 w 495314"/>
                <a:gd name="connsiteY3" fmla="*/ 244582 h 811742"/>
                <a:gd name="connsiteX4" fmla="*/ 99313 w 495314"/>
                <a:gd name="connsiteY4" fmla="*/ 753869 h 8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14" h="811742">
                  <a:moveTo>
                    <a:pt x="388680" y="811742"/>
                  </a:moveTo>
                  <a:cubicBezTo>
                    <a:pt x="448482" y="647767"/>
                    <a:pt x="508285" y="483793"/>
                    <a:pt x="492852" y="348755"/>
                  </a:cubicBezTo>
                  <a:cubicBezTo>
                    <a:pt x="477419" y="213717"/>
                    <a:pt x="377105" y="18876"/>
                    <a:pt x="296082" y="1514"/>
                  </a:cubicBezTo>
                  <a:cubicBezTo>
                    <a:pt x="215059" y="-15848"/>
                    <a:pt x="39510" y="119190"/>
                    <a:pt x="6715" y="244582"/>
                  </a:cubicBezTo>
                  <a:cubicBezTo>
                    <a:pt x="-26080" y="369974"/>
                    <a:pt x="70376" y="713358"/>
                    <a:pt x="99313" y="753869"/>
                  </a:cubicBezTo>
                </a:path>
              </a:pathLst>
            </a:custGeom>
            <a:noFill/>
            <a:ln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94D582-572C-0748-B5FA-3917347C495B}"/>
                </a:ext>
              </a:extLst>
            </p:cNvPr>
            <p:cNvSpPr txBox="1"/>
            <p:nvPr/>
          </p:nvSpPr>
          <p:spPr>
            <a:xfrm>
              <a:off x="8592181" y="3847698"/>
              <a:ext cx="5010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E98253-40D4-C34A-BA72-94FCE4259376}"/>
              </a:ext>
            </a:extLst>
          </p:cNvPr>
          <p:cNvGrpSpPr/>
          <p:nvPr/>
        </p:nvGrpSpPr>
        <p:grpSpPr>
          <a:xfrm>
            <a:off x="1522469" y="4658958"/>
            <a:ext cx="3214881" cy="2025192"/>
            <a:chOff x="7557290" y="2517943"/>
            <a:chExt cx="3214881" cy="2025192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708B3DE-483A-7244-9923-AA1A02F4B0CF}"/>
                </a:ext>
              </a:extLst>
            </p:cNvPr>
            <p:cNvSpPr/>
            <p:nvPr/>
          </p:nvSpPr>
          <p:spPr>
            <a:xfrm>
              <a:off x="7940936" y="2517943"/>
              <a:ext cx="2831235" cy="2025192"/>
            </a:xfrm>
            <a:custGeom>
              <a:avLst/>
              <a:gdLst>
                <a:gd name="connsiteX0" fmla="*/ 2817751 w 2831235"/>
                <a:gd name="connsiteY0" fmla="*/ 1909445 h 2025192"/>
                <a:gd name="connsiteX1" fmla="*/ 2644130 w 2831235"/>
                <a:gd name="connsiteY1" fmla="*/ 1365435 h 2025192"/>
                <a:gd name="connsiteX2" fmla="*/ 1509811 w 2831235"/>
                <a:gd name="connsiteY2" fmla="*/ 11197 h 2025192"/>
                <a:gd name="connsiteX3" fmla="*/ 676434 w 2831235"/>
                <a:gd name="connsiteY3" fmla="*/ 763551 h 2025192"/>
                <a:gd name="connsiteX4" fmla="*/ 5103 w 2831235"/>
                <a:gd name="connsiteY4" fmla="*/ 1527480 h 2025192"/>
                <a:gd name="connsiteX5" fmla="*/ 421791 w 2831235"/>
                <a:gd name="connsiteY5" fmla="*/ 2025192 h 202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1235" h="2025192">
                  <a:moveTo>
                    <a:pt x="2817751" y="1909445"/>
                  </a:moveTo>
                  <a:cubicBezTo>
                    <a:pt x="2839935" y="1795627"/>
                    <a:pt x="2862120" y="1681810"/>
                    <a:pt x="2644130" y="1365435"/>
                  </a:cubicBezTo>
                  <a:cubicBezTo>
                    <a:pt x="2426140" y="1049060"/>
                    <a:pt x="1837760" y="111511"/>
                    <a:pt x="1509811" y="11197"/>
                  </a:cubicBezTo>
                  <a:cubicBezTo>
                    <a:pt x="1181862" y="-89117"/>
                    <a:pt x="927219" y="510837"/>
                    <a:pt x="676434" y="763551"/>
                  </a:cubicBezTo>
                  <a:cubicBezTo>
                    <a:pt x="425649" y="1016265"/>
                    <a:pt x="47543" y="1317207"/>
                    <a:pt x="5103" y="1527480"/>
                  </a:cubicBezTo>
                  <a:cubicBezTo>
                    <a:pt x="-37337" y="1737753"/>
                    <a:pt x="192227" y="1881472"/>
                    <a:pt x="421791" y="2025192"/>
                  </a:cubicBezTo>
                </a:path>
              </a:pathLst>
            </a:custGeom>
            <a:noFill/>
            <a:ln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60A9D5-C3BA-7248-8EBF-3642716F3C98}"/>
                </a:ext>
              </a:extLst>
            </p:cNvPr>
            <p:cNvSpPr txBox="1"/>
            <p:nvPr/>
          </p:nvSpPr>
          <p:spPr>
            <a:xfrm>
              <a:off x="7557290" y="4025843"/>
              <a:ext cx="5010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6F567CB-D108-964F-925C-DC43682F529D}"/>
              </a:ext>
            </a:extLst>
          </p:cNvPr>
          <p:cNvSpPr txBox="1"/>
          <p:nvPr/>
        </p:nvSpPr>
        <p:spPr>
          <a:xfrm>
            <a:off x="2376135" y="7031627"/>
            <a:ext cx="36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28F86F-D42D-604A-A086-26B7FA3FE67D}"/>
              </a:ext>
            </a:extLst>
          </p:cNvPr>
          <p:cNvGrpSpPr/>
          <p:nvPr/>
        </p:nvGrpSpPr>
        <p:grpSpPr>
          <a:xfrm>
            <a:off x="1895943" y="7012207"/>
            <a:ext cx="2348093" cy="425836"/>
            <a:chOff x="7930764" y="4871192"/>
            <a:chExt cx="2348093" cy="42583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6BC294-24F7-514D-AF8F-8322F36186C9}"/>
                </a:ext>
              </a:extLst>
            </p:cNvPr>
            <p:cNvSpPr txBox="1"/>
            <p:nvPr/>
          </p:nvSpPr>
          <p:spPr>
            <a:xfrm>
              <a:off x="7930764" y="4896918"/>
              <a:ext cx="367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1DB0DDC-1F80-4E47-A714-C00F983DE145}"/>
                </a:ext>
              </a:extLst>
            </p:cNvPr>
            <p:cNvSpPr txBox="1"/>
            <p:nvPr/>
          </p:nvSpPr>
          <p:spPr>
            <a:xfrm>
              <a:off x="9412000" y="4891567"/>
              <a:ext cx="367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55D4DB-620B-8544-AC6D-05E73C397176}"/>
                </a:ext>
              </a:extLst>
            </p:cNvPr>
            <p:cNvSpPr txBox="1"/>
            <p:nvPr/>
          </p:nvSpPr>
          <p:spPr>
            <a:xfrm>
              <a:off x="9911595" y="4871192"/>
              <a:ext cx="367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B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A7D4D0-5E43-2A45-9F92-9C8D9A8AB7C2}"/>
              </a:ext>
            </a:extLst>
          </p:cNvPr>
          <p:cNvGrpSpPr/>
          <p:nvPr/>
        </p:nvGrpSpPr>
        <p:grpSpPr>
          <a:xfrm>
            <a:off x="6838316" y="2832508"/>
            <a:ext cx="6428635" cy="1905183"/>
            <a:chOff x="7315200" y="2492799"/>
            <a:chExt cx="6428635" cy="1905183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B8B3B75-B918-FA46-B360-1E0E7CF72036}"/>
                </a:ext>
              </a:extLst>
            </p:cNvPr>
            <p:cNvSpPr/>
            <p:nvPr/>
          </p:nvSpPr>
          <p:spPr>
            <a:xfrm>
              <a:off x="7315200" y="3386544"/>
              <a:ext cx="6428635" cy="457200"/>
            </a:xfrm>
            <a:prstGeom prst="roundRect">
              <a:avLst>
                <a:gd name="adj" fmla="val 25014"/>
              </a:avLst>
            </a:prstGeom>
            <a:solidFill>
              <a:srgbClr val="8201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U-Turn Arrow 45">
              <a:extLst>
                <a:ext uri="{FF2B5EF4-FFF2-40B4-BE49-F238E27FC236}">
                  <a16:creationId xmlns:a16="http://schemas.microsoft.com/office/drawing/2014/main" id="{14144B5C-9CE1-9644-9418-B0710A719CFC}"/>
                </a:ext>
              </a:extLst>
            </p:cNvPr>
            <p:cNvSpPr/>
            <p:nvPr/>
          </p:nvSpPr>
          <p:spPr>
            <a:xfrm>
              <a:off x="7678270" y="2956238"/>
              <a:ext cx="1237130" cy="564776"/>
            </a:xfrm>
            <a:prstGeom prst="uturnArrow">
              <a:avLst/>
            </a:prstGeom>
            <a:solidFill>
              <a:srgbClr val="7195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U-Turn Arrow 46">
              <a:extLst>
                <a:ext uri="{FF2B5EF4-FFF2-40B4-BE49-F238E27FC236}">
                  <a16:creationId xmlns:a16="http://schemas.microsoft.com/office/drawing/2014/main" id="{93D40AC3-7B08-B348-A6F3-95E3C0631717}"/>
                </a:ext>
              </a:extLst>
            </p:cNvPr>
            <p:cNvSpPr/>
            <p:nvPr/>
          </p:nvSpPr>
          <p:spPr>
            <a:xfrm>
              <a:off x="9074882" y="2929344"/>
              <a:ext cx="1978600" cy="586706"/>
            </a:xfrm>
            <a:prstGeom prst="uturnArrow">
              <a:avLst/>
            </a:prstGeom>
            <a:solidFill>
              <a:srgbClr val="7195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A28404DD-CFB4-AD42-A994-C548A65D966D}"/>
                </a:ext>
              </a:extLst>
            </p:cNvPr>
            <p:cNvSpPr/>
            <p:nvPr/>
          </p:nvSpPr>
          <p:spPr>
            <a:xfrm>
              <a:off x="9856693" y="2492799"/>
              <a:ext cx="2996812" cy="1127561"/>
            </a:xfrm>
            <a:prstGeom prst="uturnArrow">
              <a:avLst>
                <a:gd name="adj1" fmla="val 14267"/>
                <a:gd name="adj2" fmla="val 25000"/>
                <a:gd name="adj3" fmla="val 25000"/>
                <a:gd name="adj4" fmla="val 33017"/>
                <a:gd name="adj5" fmla="val 75000"/>
              </a:avLst>
            </a:prstGeom>
            <a:solidFill>
              <a:srgbClr val="7195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D86F39-51D2-7F4C-984A-B70F0D1C1632}"/>
                </a:ext>
              </a:extLst>
            </p:cNvPr>
            <p:cNvSpPr txBox="1"/>
            <p:nvPr/>
          </p:nvSpPr>
          <p:spPr>
            <a:xfrm>
              <a:off x="9190464" y="3973250"/>
              <a:ext cx="2678105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Parent Pointer Array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ADD67B1-5741-A445-AD83-C0F73414BAE0}"/>
              </a:ext>
            </a:extLst>
          </p:cNvPr>
          <p:cNvSpPr txBox="1"/>
          <p:nvPr/>
        </p:nvSpPr>
        <p:spPr>
          <a:xfrm>
            <a:off x="10515599" y="5403212"/>
            <a:ext cx="40632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Transduction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Depends on a good 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156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6" grpId="0"/>
      <p:bldP spid="52" grpId="0"/>
    </p:bldLst>
  </p:timing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_Live_All-Hands_2018-10_v9_CGD" id="{344DF557-50B4-5C48-AAA8-2C285BAAE262}" vid="{08D90697-5218-7E43-B0B0-BE0787EDDF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16783</TotalTime>
  <Words>857</Words>
  <Application>Microsoft Macintosh PowerPoint</Application>
  <PresentationFormat>Custom</PresentationFormat>
  <Paragraphs>244</Paragraphs>
  <Slides>30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Wingdings</vt:lpstr>
      <vt:lpstr>PNNL_Option_4</vt:lpstr>
      <vt:lpstr>Towards Rapid Interactive Machine Learning: Classification without Representation</vt:lpstr>
      <vt:lpstr>Necessity of Large, High-Quality, Labeled Datasets: Machine Learning’s “Elephant in the Room”</vt:lpstr>
      <vt:lpstr>CHISSL—Rapidly Organize Data and Build Models</vt:lpstr>
      <vt:lpstr>Summary CHISSL’s Advantages</vt:lpstr>
      <vt:lpstr>Design Constraints Based on Threats to Scalability</vt:lpstr>
      <vt:lpstr>PowerPoint Presentation</vt:lpstr>
      <vt:lpstr>Supervised vs Semi Supervised Learning Induction vs Transduction Learning</vt:lpstr>
      <vt:lpstr>Representation Free Classification</vt:lpstr>
      <vt:lpstr>Secret Sauce: how to find a good </vt:lpstr>
      <vt:lpstr>CHISSL Induction: “I can’t believe this actually worked”</vt:lpstr>
      <vt:lpstr>PowerPoint Presentation</vt:lpstr>
      <vt:lpstr>Measuring CHISSL’s Speed Advantage</vt:lpstr>
      <vt:lpstr>Computational Evaluation—Transduction </vt:lpstr>
      <vt:lpstr>Computational Evaluation—Bootstrapped Induction</vt:lpstr>
      <vt:lpstr>Computational Evaluation—Induction </vt:lpstr>
      <vt:lpstr>One-Shot Evaluation</vt:lpstr>
      <vt:lpstr>Advanced Evaluation: Oracles and ABC’s</vt:lpstr>
      <vt:lpstr>After 100 Total Labels</vt:lpstr>
      <vt:lpstr>Summary of Findings</vt:lpstr>
      <vt:lpstr>User Study</vt:lpstr>
      <vt:lpstr>ImageNet Foods—Image Data</vt:lpstr>
      <vt:lpstr>Boston Housing—Structured Data</vt:lpstr>
      <vt:lpstr>20 Newsgroups—Text Data</vt:lpstr>
      <vt:lpstr>With Real Users—CHISSL vs. Active Learning</vt:lpstr>
      <vt:lpstr>User Study Findings</vt:lpstr>
      <vt:lpstr>PowerPoint Presentation</vt:lpstr>
      <vt:lpstr>Addressing the Limitations We Discovered</vt:lpstr>
      <vt:lpstr>Future Work and the “Big Picture”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Arendt, Dustin L</dc:creator>
  <cp:lastModifiedBy>Wesslen, Ryan</cp:lastModifiedBy>
  <cp:revision>134</cp:revision>
  <cp:lastPrinted>2018-10-08T21:08:13Z</cp:lastPrinted>
  <dcterms:created xsi:type="dcterms:W3CDTF">2018-10-18T20:20:18Z</dcterms:created>
  <dcterms:modified xsi:type="dcterms:W3CDTF">2019-09-13T22:37:46Z</dcterms:modified>
</cp:coreProperties>
</file>